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6" r:id="rId9"/>
    <p:sldId id="272" r:id="rId10"/>
    <p:sldId id="273" r:id="rId11"/>
    <p:sldId id="274" r:id="rId12"/>
    <p:sldId id="275" r:id="rId13"/>
    <p:sldId id="284" r:id="rId14"/>
    <p:sldId id="285" r:id="rId15"/>
    <p:sldId id="286" r:id="rId16"/>
    <p:sldId id="281" r:id="rId17"/>
    <p:sldId id="283" r:id="rId18"/>
    <p:sldId id="288" r:id="rId19"/>
    <p:sldId id="287" r:id="rId20"/>
    <p:sldId id="291" r:id="rId21"/>
    <p:sldId id="292" r:id="rId22"/>
    <p:sldId id="293" r:id="rId23"/>
    <p:sldId id="309" r:id="rId24"/>
    <p:sldId id="310" r:id="rId25"/>
    <p:sldId id="311" r:id="rId26"/>
    <p:sldId id="312" r:id="rId27"/>
    <p:sldId id="313" r:id="rId28"/>
    <p:sldId id="294" r:id="rId29"/>
    <p:sldId id="31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D7BB"/>
    <a:srgbClr val="FFFFCC"/>
    <a:srgbClr val="FFFF99"/>
    <a:srgbClr val="F8D714"/>
    <a:srgbClr val="CC3300"/>
    <a:srgbClr val="000099"/>
    <a:srgbClr val="9E0000"/>
    <a:srgbClr val="E50967"/>
    <a:srgbClr val="FCD0EC"/>
    <a:srgbClr val="E6E6E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414" autoAdjust="0"/>
    <p:restoredTop sz="94775" autoAdjust="0"/>
  </p:normalViewPr>
  <p:slideViewPr>
    <p:cSldViewPr>
      <p:cViewPr>
        <p:scale>
          <a:sx n="90" d="100"/>
          <a:sy n="90" d="100"/>
        </p:scale>
        <p:origin x="-564" y="-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4279F7-645D-45F0-A270-1BD037321AF7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CAA5EA-6392-449A-8272-E3370E9FDF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CAA5EA-6392-449A-8272-E3370E9FDFA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CAA5EA-6392-449A-8272-E3370E9FDFA8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CAA5EA-6392-449A-8272-E3370E9FDFA8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CAA5EA-6392-449A-8272-E3370E9FDFA8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CAA5EA-6392-449A-8272-E3370E9FDFA8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CAA5EA-6392-449A-8272-E3370E9FDFA8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CAA5EA-6392-449A-8272-E3370E9FDFA8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CAA5EA-6392-449A-8272-E3370E9FDFA8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CAA5EA-6392-449A-8272-E3370E9FDFA8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415503-F96C-444A-9BF1-735A2AC34F68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CAA5EA-6392-449A-8272-E3370E9FDFA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CAA5EA-6392-449A-8272-E3370E9FDFA8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C556-E5CB-4104-85FE-797D667CED33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5B6AD-06AD-4D81-A36F-1341DCAF2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C556-E5CB-4104-85FE-797D667CED33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5B6AD-06AD-4D81-A36F-1341DCAF2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C556-E5CB-4104-85FE-797D667CED33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5B6AD-06AD-4D81-A36F-1341DCAF2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C556-E5CB-4104-85FE-797D667CED33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5B6AD-06AD-4D81-A36F-1341DCAF2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C556-E5CB-4104-85FE-797D667CED33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5B6AD-06AD-4D81-A36F-1341DCAF2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C556-E5CB-4104-85FE-797D667CED33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5B6AD-06AD-4D81-A36F-1341DCAF2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C556-E5CB-4104-85FE-797D667CED33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5B6AD-06AD-4D81-A36F-1341DCAF2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C556-E5CB-4104-85FE-797D667CED33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5B6AD-06AD-4D81-A36F-1341DCAF2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C556-E5CB-4104-85FE-797D667CED33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5B6AD-06AD-4D81-A36F-1341DCAF2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C556-E5CB-4104-85FE-797D667CED33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5B6AD-06AD-4D81-A36F-1341DCAF2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C556-E5CB-4104-85FE-797D667CED33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5B6AD-06AD-4D81-A36F-1341DCAF2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chemeClr val="accent6">
                <a:lumMod val="60000"/>
                <a:lumOff val="40000"/>
              </a:schemeClr>
            </a:gs>
            <a:gs pos="100000">
              <a:srgbClr val="F5530B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B3C556-E5CB-4104-85FE-797D667CED33}" type="datetimeFigureOut">
              <a:rPr lang="ru-RU" smtClean="0"/>
              <a:pPr/>
              <a:t>01.04.2016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F5B6AD-06AD-4D81-A36F-1341DCAF2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wmf"/><Relationship Id="rId5" Type="http://schemas.openxmlformats.org/officeDocument/2006/relationships/image" Target="../media/image18.jpe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wmf"/><Relationship Id="rId5" Type="http://schemas.openxmlformats.org/officeDocument/2006/relationships/image" Target="../media/image19.jpe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slide" Target="slide2.xml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gif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2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25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8.xml"/><Relationship Id="rId5" Type="http://schemas.openxmlformats.org/officeDocument/2006/relationships/image" Target="../media/image26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" Target="slide2.xml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6.png"/><Relationship Id="rId4" Type="http://schemas.openxmlformats.org/officeDocument/2006/relationships/image" Target="../media/image22.png"/><Relationship Id="rId9" Type="http://schemas.openxmlformats.org/officeDocument/2006/relationships/image" Target="../media/image25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gif"/><Relationship Id="rId5" Type="http://schemas.openxmlformats.org/officeDocument/2006/relationships/image" Target="../media/image25.gif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gif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gif"/><Relationship Id="rId5" Type="http://schemas.openxmlformats.org/officeDocument/2006/relationships/image" Target="../media/image35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1.xml"/><Relationship Id="rId18" Type="http://schemas.openxmlformats.org/officeDocument/2006/relationships/slide" Target="slide16.xml"/><Relationship Id="rId26" Type="http://schemas.openxmlformats.org/officeDocument/2006/relationships/slide" Target="slide24.xml"/><Relationship Id="rId3" Type="http://schemas.openxmlformats.org/officeDocument/2006/relationships/notesSlide" Target="../notesSlides/notesSlide2.xml"/><Relationship Id="rId21" Type="http://schemas.openxmlformats.org/officeDocument/2006/relationships/slide" Target="slide19.xml"/><Relationship Id="rId34" Type="http://schemas.openxmlformats.org/officeDocument/2006/relationships/image" Target="../media/image6.png"/><Relationship Id="rId7" Type="http://schemas.openxmlformats.org/officeDocument/2006/relationships/slide" Target="slide5.xml"/><Relationship Id="rId12" Type="http://schemas.openxmlformats.org/officeDocument/2006/relationships/slide" Target="slide10.xml"/><Relationship Id="rId17" Type="http://schemas.openxmlformats.org/officeDocument/2006/relationships/slide" Target="slide15.xml"/><Relationship Id="rId25" Type="http://schemas.openxmlformats.org/officeDocument/2006/relationships/slide" Target="slide23.xml"/><Relationship Id="rId3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6" Type="http://schemas.openxmlformats.org/officeDocument/2006/relationships/slide" Target="slide14.xml"/><Relationship Id="rId20" Type="http://schemas.openxmlformats.org/officeDocument/2006/relationships/slide" Target="slide18.xml"/><Relationship Id="rId29" Type="http://schemas.openxmlformats.org/officeDocument/2006/relationships/slide" Target="slide27.xml"/><Relationship Id="rId1" Type="http://schemas.openxmlformats.org/officeDocument/2006/relationships/audio" Target="file:///d:\&#1076;&#1086;&#1082;&#1091;&#1084;&#1077;&#1085;&#1090;&#1099;\&#1062;&#1099;&#1075;&#1072;&#1085;&#1094;&#1077;&#1074;&#1072;%20&#1053;.&#1050;.%20&#1055;&#1088;&#1077;&#1079;&#1077;&#1085;&#1090;&#1094;&#1080;&#1103;%20&#1059;&#1084;&#1085;&#1080;&#1082;&#1080;%20&#1080;%20&#1091;&#1084;&#1085;&#1080;&#1094;&#1099;\50-07_umniki_i_umnicy_-_%20_(iPlayer.fm).mp3" TargetMode="External"/><Relationship Id="rId6" Type="http://schemas.openxmlformats.org/officeDocument/2006/relationships/slide" Target="slide4.xml"/><Relationship Id="rId11" Type="http://schemas.openxmlformats.org/officeDocument/2006/relationships/slide" Target="slide9.xml"/><Relationship Id="rId24" Type="http://schemas.openxmlformats.org/officeDocument/2006/relationships/slide" Target="slide22.xml"/><Relationship Id="rId32" Type="http://schemas.openxmlformats.org/officeDocument/2006/relationships/image" Target="../media/image4.png"/><Relationship Id="rId5" Type="http://schemas.openxmlformats.org/officeDocument/2006/relationships/slide" Target="slide3.xml"/><Relationship Id="rId15" Type="http://schemas.openxmlformats.org/officeDocument/2006/relationships/slide" Target="slide13.xml"/><Relationship Id="rId23" Type="http://schemas.openxmlformats.org/officeDocument/2006/relationships/slide" Target="slide21.xml"/><Relationship Id="rId28" Type="http://schemas.openxmlformats.org/officeDocument/2006/relationships/slide" Target="slide26.xml"/><Relationship Id="rId10" Type="http://schemas.openxmlformats.org/officeDocument/2006/relationships/slide" Target="slide8.xml"/><Relationship Id="rId19" Type="http://schemas.openxmlformats.org/officeDocument/2006/relationships/slide" Target="slide17.xml"/><Relationship Id="rId31" Type="http://schemas.openxmlformats.org/officeDocument/2006/relationships/image" Target="../media/image3.gif"/><Relationship Id="rId4" Type="http://schemas.openxmlformats.org/officeDocument/2006/relationships/image" Target="../media/image2.gif"/><Relationship Id="rId9" Type="http://schemas.openxmlformats.org/officeDocument/2006/relationships/slide" Target="slide7.xml"/><Relationship Id="rId14" Type="http://schemas.openxmlformats.org/officeDocument/2006/relationships/slide" Target="slide12.xml"/><Relationship Id="rId22" Type="http://schemas.openxmlformats.org/officeDocument/2006/relationships/slide" Target="slide20.xml"/><Relationship Id="rId27" Type="http://schemas.openxmlformats.org/officeDocument/2006/relationships/slide" Target="slide25.xml"/><Relationship Id="rId30" Type="http://schemas.openxmlformats.org/officeDocument/2006/relationships/slide" Target="slide2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34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gif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34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gif"/><Relationship Id="rId5" Type="http://schemas.openxmlformats.org/officeDocument/2006/relationships/image" Target="../media/image39.gif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gif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gif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gif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gif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gif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gif"/><Relationship Id="rId4" Type="http://schemas.openxmlformats.org/officeDocument/2006/relationships/slide" Target="slide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76;&#1086;&#1082;&#1091;&#1084;&#1077;&#1085;&#1090;&#1099;\&#1062;&#1099;&#1075;&#1072;&#1085;&#1094;&#1077;&#1074;&#1072;%20&#1053;.&#1050;.%20&#1055;&#1088;&#1077;&#1079;&#1077;&#1085;&#1090;&#1094;&#1080;&#1103;%20&#1059;&#1084;&#1085;&#1080;&#1082;&#1080;%20&#1080;%20&#1091;&#1084;&#1085;&#1080;&#1094;&#1099;\nagrazhdenie_-_Alia_figaro_umniki_i_umnicy_(iPlayer.fm).mp3" TargetMode="External"/><Relationship Id="rId5" Type="http://schemas.openxmlformats.org/officeDocument/2006/relationships/image" Target="../media/image48.png"/><Relationship Id="rId4" Type="http://schemas.openxmlformats.org/officeDocument/2006/relationships/image" Target="../media/image47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slide" Target="slide2.xml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wm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окументы\Загрузки\Школьные фоны\Новая папка (2)\1 фон (2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9"/>
            <a:ext cx="9144000" cy="6858159"/>
          </a:xfrm>
          <a:prstGeom prst="rect">
            <a:avLst/>
          </a:prstGeom>
          <a:noFill/>
        </p:spPr>
      </p:pic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1571604" y="2786058"/>
            <a:ext cx="5929354" cy="2928958"/>
          </a:xfrm>
          <a:prstGeom prst="round2DiagRect">
            <a:avLst/>
          </a:prstGeom>
          <a:gradFill>
            <a:gsLst>
              <a:gs pos="50000">
                <a:schemeClr val="accent6">
                  <a:lumMod val="60000"/>
                  <a:lumOff val="40000"/>
                </a:schemeClr>
              </a:gs>
              <a:gs pos="100000">
                <a:srgbClr val="FFC000"/>
              </a:gs>
            </a:gsLst>
            <a:lin ang="5400000" scaled="1"/>
          </a:gradFill>
          <a:ln>
            <a:solidFill>
              <a:srgbClr val="FF00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latin typeface="a_AlgeriusBlw" pitchFamily="82" charset="-52"/>
              </a:rPr>
              <a:t>Умники </a:t>
            </a:r>
          </a:p>
          <a:p>
            <a:pPr algn="ctr"/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latin typeface="a_AlgeriusBlw" pitchFamily="82" charset="-52"/>
              </a:rPr>
              <a:t> и</a:t>
            </a:r>
          </a:p>
          <a:p>
            <a:pPr algn="ctr"/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latin typeface="a_AlgeriusBlw" pitchFamily="82" charset="-52"/>
              </a:rPr>
              <a:t> умницы</a:t>
            </a:r>
            <a:endParaRPr lang="ru-RU" sz="5400" b="1" dirty="0">
              <a:solidFill>
                <a:schemeClr val="accent2">
                  <a:lumMod val="75000"/>
                </a:schemeClr>
              </a:solidFill>
              <a:latin typeface="a_AlgeriusBlw" pitchFamily="82" charset="-52"/>
            </a:endParaRP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1285852" y="1857364"/>
            <a:ext cx="6643734" cy="785818"/>
          </a:xfrm>
          <a:prstGeom prst="round2DiagRect">
            <a:avLst/>
          </a:prstGeom>
          <a:gradFill>
            <a:gsLst>
              <a:gs pos="50000">
                <a:schemeClr val="accent6">
                  <a:lumMod val="60000"/>
                  <a:lumOff val="40000"/>
                </a:schemeClr>
              </a:gs>
              <a:gs pos="100000">
                <a:srgbClr val="FFC000"/>
              </a:gs>
            </a:gsLst>
            <a:lin ang="5400000" scaled="1"/>
          </a:gradFill>
          <a:ln>
            <a:solidFill>
              <a:srgbClr val="FF00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a_AlgeriusBlw" pitchFamily="82" charset="-52"/>
              </a:rPr>
              <a:t>Математическая игра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latin typeface="a_AlgeriusBlw" pitchFamily="82" charset="-52"/>
            </a:endParaRP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1785918" y="357188"/>
            <a:ext cx="650083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sz="1400" b="1" dirty="0">
                <a:solidFill>
                  <a:srgbClr val="FFFFCC"/>
                </a:solidFill>
                <a:latin typeface="Georgia" pitchFamily="18" charset="0"/>
                <a:cs typeface="Times New Roman" pitchFamily="18" charset="0"/>
              </a:rPr>
              <a:t>Департамент общего образования Томской области</a:t>
            </a:r>
            <a:endParaRPr lang="ru-RU" sz="1400" b="1" dirty="0">
              <a:solidFill>
                <a:srgbClr val="FFFFCC"/>
              </a:solidFill>
              <a:latin typeface="Georgia" pitchFamily="18" charset="0"/>
            </a:endParaRPr>
          </a:p>
          <a:p>
            <a:pPr algn="ctr" eaLnBrk="0" hangingPunct="0"/>
            <a:r>
              <a:rPr lang="ru-RU" sz="1400" b="1" dirty="0">
                <a:solidFill>
                  <a:srgbClr val="FFFFCC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ОБЛАСТНОЕ ГОСУДАРСТВЕННОЕ БЮДЖЕТНОЕ ОБЩЕОБРАЗОВАТЕЛЬНОЕ УЧРЕЖДЕНИЕ</a:t>
            </a:r>
            <a:endParaRPr lang="ru-RU" sz="1400" b="1" dirty="0">
              <a:solidFill>
                <a:srgbClr val="FFFFCC"/>
              </a:solidFill>
              <a:latin typeface="Georgia" pitchFamily="18" charset="0"/>
            </a:endParaRPr>
          </a:p>
          <a:p>
            <a:pPr algn="ctr" eaLnBrk="0" hangingPunct="0"/>
            <a:r>
              <a:rPr lang="ru-RU" sz="1400" b="1" dirty="0">
                <a:solidFill>
                  <a:srgbClr val="FFFFCC"/>
                </a:solidFill>
                <a:latin typeface="Georgia" pitchFamily="18" charset="0"/>
                <a:cs typeface="Times New Roman" pitchFamily="18" charset="0"/>
              </a:rPr>
              <a:t>«Моряковская школа-интернат для детей-сирот и детей,</a:t>
            </a:r>
            <a:endParaRPr lang="ru-RU" sz="1400" dirty="0">
              <a:solidFill>
                <a:srgbClr val="FFFFCC"/>
              </a:solidFill>
              <a:latin typeface="Georgia" pitchFamily="18" charset="0"/>
            </a:endParaRPr>
          </a:p>
          <a:p>
            <a:pPr algn="ctr" eaLnBrk="0" hangingPunct="0"/>
            <a:r>
              <a:rPr lang="ru-RU" sz="1400" b="1" dirty="0">
                <a:solidFill>
                  <a:srgbClr val="FFFFCC"/>
                </a:solidFill>
                <a:latin typeface="Georgia" pitchFamily="18" charset="0"/>
                <a:cs typeface="Times New Roman" pitchFamily="18" charset="0"/>
              </a:rPr>
              <a:t>оставшихся без попечения родителей, с ограниченными возможностями здоровья»</a:t>
            </a:r>
            <a:endParaRPr lang="ru-RU" sz="1400" dirty="0">
              <a:solidFill>
                <a:srgbClr val="FFFFCC"/>
              </a:solidFill>
              <a:latin typeface="Georgia" pitchFamily="18" charset="0"/>
            </a:endParaRPr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1643042" y="5857892"/>
            <a:ext cx="58578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atin typeface="Georgia" pitchFamily="18" charset="0"/>
              </a:rPr>
              <a:t>Учитель математики</a:t>
            </a:r>
          </a:p>
          <a:p>
            <a:pPr algn="ctr"/>
            <a:r>
              <a:rPr lang="ru-RU" sz="2000" b="1" dirty="0">
                <a:latin typeface="Georgia" pitchFamily="18" charset="0"/>
              </a:rPr>
              <a:t> Цыганцева </a:t>
            </a:r>
            <a:r>
              <a:rPr lang="ru-RU" sz="2000" b="1" dirty="0" err="1">
                <a:latin typeface="Georgia" pitchFamily="18" charset="0"/>
              </a:rPr>
              <a:t>Надия</a:t>
            </a:r>
            <a:r>
              <a:rPr lang="ru-RU" sz="2000" b="1" dirty="0">
                <a:latin typeface="Georgia" pitchFamily="18" charset="0"/>
              </a:rPr>
              <a:t> Камильевна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42844" y="1071546"/>
            <a:ext cx="8858312" cy="5643602"/>
          </a:xfrm>
          <a:prstGeom prst="rect">
            <a:avLst/>
          </a:prstGeom>
          <a:solidFill>
            <a:srgbClr val="CCE7C7">
              <a:alpha val="61176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 descr="дом-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786182" y="4286256"/>
            <a:ext cx="1512168" cy="2337309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571472" y="5000636"/>
            <a:ext cx="5000660" cy="707886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Ответ: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</a:t>
            </a:r>
            <a:r>
              <a:rPr lang="ru-RU" sz="4000" b="1" dirty="0" smtClean="0">
                <a:solidFill>
                  <a:srgbClr val="9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деление</a:t>
            </a: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285720" y="142852"/>
            <a:ext cx="8572560" cy="785818"/>
          </a:xfrm>
          <a:prstGeom prst="round2DiagRect">
            <a:avLst/>
          </a:prstGeom>
          <a:solidFill>
            <a:srgbClr val="CCE7C7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214414" y="142852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Ребусы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43834" y="214290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http://tentwhisttave.science/pic-semenova-klass.moy.su/_si/0/4397215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5852" y="1285860"/>
            <a:ext cx="6803616" cy="2857520"/>
          </a:xfrm>
          <a:prstGeom prst="roundRect">
            <a:avLst>
              <a:gd name="adj" fmla="val 16667"/>
            </a:avLst>
          </a:prstGeom>
          <a:ln w="57150">
            <a:solidFill>
              <a:srgbClr val="FF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Picture 2" descr="D:\Документы\Папа\картинки для прзентаций\C41-12.ep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214290"/>
            <a:ext cx="1357321" cy="167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42844" y="1071546"/>
            <a:ext cx="8858312" cy="5643602"/>
          </a:xfrm>
          <a:prstGeom prst="rect">
            <a:avLst/>
          </a:prstGeom>
          <a:solidFill>
            <a:srgbClr val="CCE7C7">
              <a:alpha val="61176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 descr="дом-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857620" y="4500570"/>
            <a:ext cx="1363022" cy="2106779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500034" y="5000636"/>
            <a:ext cx="6072230" cy="707886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0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Ответ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: </a:t>
            </a:r>
            <a:r>
              <a:rPr lang="ru-RU" sz="4000" b="1" dirty="0" smtClean="0">
                <a:solidFill>
                  <a:srgbClr val="9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треугольник</a:t>
            </a:r>
          </a:p>
        </p:txBody>
      </p:sp>
      <p:pic>
        <p:nvPicPr>
          <p:cNvPr id="9" name="Рисунок 8" descr="дом-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315244" y="7306602"/>
            <a:ext cx="770400" cy="670908"/>
          </a:xfrm>
          <a:prstGeom prst="rect">
            <a:avLst/>
          </a:prstGeom>
        </p:spPr>
      </p:pic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285720" y="142852"/>
            <a:ext cx="8572560" cy="785818"/>
          </a:xfrm>
          <a:prstGeom prst="round2DiagRect">
            <a:avLst/>
          </a:prstGeom>
          <a:solidFill>
            <a:srgbClr val="CCE7C7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1428728" y="142852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Ребусы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786710" y="142852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http://vmeste.opredelim.com/tw_files2/urls_957/7/d-6685/6685_html_m2bd6cb5c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1285852" y="1428736"/>
            <a:ext cx="6479009" cy="29289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2" descr="D:\Документы\Папа\картинки для прзентаций\C41-12.ep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214290"/>
            <a:ext cx="1357321" cy="167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42844" y="1071546"/>
            <a:ext cx="8858312" cy="5643602"/>
          </a:xfrm>
          <a:prstGeom prst="rect">
            <a:avLst/>
          </a:prstGeom>
          <a:solidFill>
            <a:srgbClr val="CCE7C7">
              <a:alpha val="61176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285720" y="142852"/>
            <a:ext cx="8572560" cy="785818"/>
          </a:xfrm>
          <a:prstGeom prst="round2DiagRect">
            <a:avLst/>
          </a:prstGeom>
          <a:solidFill>
            <a:srgbClr val="CCE7C7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428728" y="142852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Ребусы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86710" y="142852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857620" y="4343739"/>
            <a:ext cx="1428760" cy="2208388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500034" y="5072074"/>
            <a:ext cx="5072098" cy="707886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0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Ответ</a:t>
            </a:r>
            <a:r>
              <a:rPr lang="ru-RU" sz="4000" b="1" dirty="0" smtClean="0">
                <a:solidFill>
                  <a:srgbClr val="C00000"/>
                </a:solidFill>
                <a:latin typeface="Georgia" pitchFamily="18" charset="0"/>
              </a:rPr>
              <a:t>: </a:t>
            </a:r>
            <a:r>
              <a:rPr lang="ru-RU" sz="4000" b="1" dirty="0" smtClean="0">
                <a:solidFill>
                  <a:srgbClr val="9E0000"/>
                </a:solidFill>
                <a:latin typeface="Georgia" pitchFamily="18" charset="0"/>
              </a:rPr>
              <a:t>отрезок</a:t>
            </a:r>
          </a:p>
        </p:txBody>
      </p:sp>
      <p:pic>
        <p:nvPicPr>
          <p:cNvPr id="1026" name="Picture 2" descr="http://pesochnizza.ru/wp-content/uploads/2012/05/matematika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48" y="2000240"/>
            <a:ext cx="2857500" cy="1428750"/>
          </a:xfrm>
          <a:prstGeom prst="rect">
            <a:avLst/>
          </a:prstGeom>
          <a:noFill/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7"/>
          <a:srcRect l="5107" r="2048"/>
          <a:stretch>
            <a:fillRect/>
          </a:stretch>
        </p:blipFill>
        <p:spPr bwMode="auto">
          <a:xfrm>
            <a:off x="857224" y="1357298"/>
            <a:ext cx="7556462" cy="2714644"/>
          </a:xfrm>
          <a:prstGeom prst="rect">
            <a:avLst/>
          </a:prstGeom>
          <a:noFill/>
          <a:ln w="76200" cmpd="tri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12" name="Picture 2" descr="D:\Документы\Папа\картинки для прзентаций\C41-12.eps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0034" y="214290"/>
            <a:ext cx="1357321" cy="167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42844" y="1071546"/>
            <a:ext cx="8858312" cy="5643602"/>
          </a:xfrm>
          <a:prstGeom prst="rect">
            <a:avLst/>
          </a:prstGeom>
          <a:solidFill>
            <a:schemeClr val="accent2">
              <a:lumMod val="40000"/>
              <a:lumOff val="60000"/>
              <a:alpha val="61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285720" y="142852"/>
            <a:ext cx="8643998" cy="785818"/>
          </a:xfrm>
          <a:prstGeom prst="round2Diag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pic>
        <p:nvPicPr>
          <p:cNvPr id="14" name="Рисунок 13" descr="дом-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58148" y="214290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0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500034" y="3000372"/>
            <a:ext cx="400052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u="sng" dirty="0" smtClean="0">
                <a:solidFill>
                  <a:srgbClr val="CC3300"/>
                </a:solidFill>
                <a:latin typeface="Georgia" pitchFamily="18" charset="0"/>
              </a:rPr>
              <a:t>Ответ</a:t>
            </a:r>
            <a:r>
              <a:rPr lang="ru-RU" sz="2800" b="1" dirty="0" smtClean="0">
                <a:solidFill>
                  <a:srgbClr val="CC3300"/>
                </a:solidFill>
                <a:latin typeface="Georgia" pitchFamily="18" charset="0"/>
              </a:rPr>
              <a:t>: </a:t>
            </a:r>
            <a:r>
              <a:rPr lang="ru-RU" sz="2800" b="1" dirty="0" smtClean="0">
                <a:solidFill>
                  <a:srgbClr val="9E0000"/>
                </a:solidFill>
                <a:latin typeface="Georgia" pitchFamily="18" charset="0"/>
              </a:rPr>
              <a:t>долгоножка</a:t>
            </a:r>
          </a:p>
          <a:p>
            <a:pPr>
              <a:spcBef>
                <a:spcPct val="20000"/>
              </a:spcBef>
            </a:pPr>
            <a:endParaRPr lang="ru-RU" sz="2800" b="1" dirty="0" smtClean="0">
              <a:solidFill>
                <a:srgbClr val="9E0000"/>
              </a:solidFill>
              <a:latin typeface="Georgia" pitchFamily="18" charset="0"/>
            </a:endParaRPr>
          </a:p>
          <a:p>
            <a:pPr>
              <a:spcBef>
                <a:spcPct val="20000"/>
              </a:spcBef>
            </a:pPr>
            <a:endParaRPr lang="ru-RU" sz="2800" b="1" dirty="0" smtClean="0">
              <a:solidFill>
                <a:srgbClr val="9E0000"/>
              </a:solidFill>
              <a:latin typeface="Georgia" pitchFamily="18" charset="0"/>
            </a:endParaRPr>
          </a:p>
          <a:p>
            <a:pPr>
              <a:spcBef>
                <a:spcPct val="20000"/>
              </a:spcBef>
            </a:pPr>
            <a:endParaRPr lang="ru-RU" sz="2800" b="1" dirty="0" smtClean="0">
              <a:solidFill>
                <a:srgbClr val="9E0000"/>
              </a:solidFill>
              <a:latin typeface="Georgia" pitchFamily="18" charset="0"/>
            </a:endParaRPr>
          </a:p>
          <a:p>
            <a:pPr>
              <a:spcBef>
                <a:spcPct val="20000"/>
              </a:spcBef>
            </a:pPr>
            <a:endParaRPr lang="ru-RU" sz="2800" b="1" dirty="0" smtClean="0">
              <a:solidFill>
                <a:srgbClr val="9E0000"/>
              </a:solidFill>
              <a:latin typeface="Georgia" pitchFamily="18" charset="0"/>
            </a:endParaRPr>
          </a:p>
          <a:p>
            <a:pPr>
              <a:spcBef>
                <a:spcPct val="20000"/>
              </a:spcBef>
            </a:pPr>
            <a:endParaRPr lang="ru-RU" sz="2800" b="1" dirty="0" smtClean="0">
              <a:solidFill>
                <a:srgbClr val="9E0000"/>
              </a:solidFill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28728" y="142852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Заниматика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28596" y="1214422"/>
            <a:ext cx="8286808" cy="1643074"/>
          </a:xfrm>
          <a:prstGeom prst="roundRect">
            <a:avLst/>
          </a:prstGeom>
          <a:solidFill>
            <a:srgbClr val="FFFFCC"/>
          </a:solidFill>
          <a:ln w="38100">
            <a:solidFill>
              <a:srgbClr val="9E0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4714876" y="3143248"/>
            <a:ext cx="3857651" cy="2185214"/>
          </a:xfrm>
          <a:prstGeom prst="rect">
            <a:avLst/>
          </a:prstGeom>
          <a:solidFill>
            <a:srgbClr val="FFFFCC"/>
          </a:solidFill>
          <a:ln w="38100">
            <a:solidFill>
              <a:srgbClr val="9E00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L="342900" indent="-342900" algn="ctr"/>
            <a:r>
              <a:rPr lang="ru-RU" sz="2000" b="1" dirty="0">
                <a:latin typeface="Verdana" pitchFamily="34" charset="0"/>
              </a:rPr>
              <a:t> </a:t>
            </a:r>
            <a:r>
              <a:rPr lang="ru-RU" sz="3200" b="1" dirty="0" smtClean="0"/>
              <a:t>12 </a:t>
            </a:r>
            <a:r>
              <a:rPr lang="ru-RU" sz="3200" b="1" dirty="0"/>
              <a:t>* 5  -  8	+  6</a:t>
            </a:r>
          </a:p>
          <a:p>
            <a:pPr marL="342900" indent="-342900"/>
            <a:r>
              <a:rPr lang="ru-RU" sz="3200" b="1" dirty="0" smtClean="0"/>
              <a:t>Малярийный </a:t>
            </a:r>
            <a:r>
              <a:rPr lang="ru-RU" sz="3200" b="1" dirty="0"/>
              <a:t>– 9</a:t>
            </a:r>
          </a:p>
          <a:p>
            <a:pPr marL="342900" indent="-342900"/>
            <a:r>
              <a:rPr lang="ru-RU" sz="3200" b="1" dirty="0"/>
              <a:t>Комар – пискун – 40</a:t>
            </a:r>
          </a:p>
          <a:p>
            <a:pPr marL="342900" indent="-342900"/>
            <a:r>
              <a:rPr lang="ru-RU" sz="3200" b="1" dirty="0"/>
              <a:t>Долгоножка – </a:t>
            </a:r>
            <a:r>
              <a:rPr lang="ru-RU" sz="3200" b="1" dirty="0" smtClean="0"/>
              <a:t>58</a:t>
            </a:r>
            <a:endParaRPr lang="ru-RU" sz="3200" b="1" dirty="0"/>
          </a:p>
          <a:p>
            <a:pPr marL="342900" indent="-342900"/>
            <a:endParaRPr lang="ru-RU" sz="800" b="1" dirty="0">
              <a:latin typeface="Verdana" pitchFamily="34" charset="0"/>
            </a:endParaRPr>
          </a:p>
        </p:txBody>
      </p:sp>
      <p:pic>
        <p:nvPicPr>
          <p:cNvPr id="15" name="Picture 17" descr="174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571876"/>
            <a:ext cx="4176885" cy="3000396"/>
          </a:xfrm>
          <a:prstGeom prst="rect">
            <a:avLst/>
          </a:prstGeom>
          <a:noFill/>
          <a:ln w="38100">
            <a:solidFill>
              <a:srgbClr val="9E0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500034" y="1285860"/>
            <a:ext cx="828680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tabLst>
                <a:tab pos="1123950" algn="l"/>
              </a:tabLst>
            </a:pPr>
            <a:r>
              <a:rPr lang="ru-RU" sz="2400" b="1" dirty="0"/>
              <a:t>Как зовут комара великана, который видом устрашает, но кровь не пьет и совершенно безвредный. Спасаясь от врагов, комар оставляет ноги, подобно тому, как ящерица отбрасывает хвост. Назовите комара.</a:t>
            </a: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071670" y="4286256"/>
            <a:ext cx="1357322" cy="2097969"/>
          </a:xfrm>
          <a:prstGeom prst="rect">
            <a:avLst/>
          </a:prstGeom>
        </p:spPr>
      </p:pic>
      <p:pic>
        <p:nvPicPr>
          <p:cNvPr id="18" name="Picture 2" descr="http://www.kgsm1.kiev.sch.in.ua/files2/images/gala-giffe57e5_xl.gif?size=11"/>
          <p:cNvPicPr>
            <a:picLocks noChangeAspect="1" noChangeArrowheads="1" noCrop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0"/>
            <a:ext cx="2300732" cy="128588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214282" y="142852"/>
            <a:ext cx="8715436" cy="785818"/>
          </a:xfrm>
          <a:prstGeom prst="round2Diag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2844" y="1071546"/>
            <a:ext cx="8858312" cy="5643602"/>
          </a:xfrm>
          <a:prstGeom prst="rect">
            <a:avLst/>
          </a:prstGeom>
          <a:solidFill>
            <a:schemeClr val="accent2">
              <a:lumMod val="40000"/>
              <a:lumOff val="60000"/>
              <a:alpha val="61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786710" y="142852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0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285720" y="4714884"/>
            <a:ext cx="4000528" cy="646331"/>
          </a:xfrm>
          <a:prstGeom prst="rect">
            <a:avLst/>
          </a:prstGeom>
          <a:solidFill>
            <a:srgbClr val="F3D7BB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 smtClean="0">
                <a:latin typeface="Georgia" pitchFamily="18" charset="0"/>
              </a:rPr>
              <a:t>  </a:t>
            </a:r>
            <a:r>
              <a:rPr lang="ru-RU" sz="3600" b="1" u="sng" dirty="0" smtClean="0">
                <a:solidFill>
                  <a:srgbClr val="CC3300"/>
                </a:solidFill>
                <a:latin typeface="Georgia" pitchFamily="18" charset="0"/>
              </a:rPr>
              <a:t>Ответ: </a:t>
            </a:r>
            <a:r>
              <a:rPr lang="ru-RU" sz="3600" b="1" u="sng" dirty="0" smtClean="0">
                <a:solidFill>
                  <a:srgbClr val="9E0000"/>
                </a:solidFill>
                <a:latin typeface="Georgia" pitchFamily="18" charset="0"/>
              </a:rPr>
              <a:t>в дупле </a:t>
            </a: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500166" y="4214818"/>
            <a:ext cx="1512168" cy="233730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428728" y="142852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Заниматика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grpSp>
        <p:nvGrpSpPr>
          <p:cNvPr id="11" name="Group 6"/>
          <p:cNvGrpSpPr>
            <a:grpSpLocks/>
          </p:cNvGrpSpPr>
          <p:nvPr/>
        </p:nvGrpSpPr>
        <p:grpSpPr bwMode="auto">
          <a:xfrm>
            <a:off x="4429124" y="3786190"/>
            <a:ext cx="2743200" cy="2743200"/>
            <a:chOff x="720" y="2304"/>
            <a:chExt cx="1728" cy="1728"/>
          </a:xfrm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12" name="Rectangle 7"/>
            <p:cNvSpPr>
              <a:spLocks noChangeArrowheads="1"/>
            </p:cNvSpPr>
            <p:nvPr/>
          </p:nvSpPr>
          <p:spPr bwMode="auto">
            <a:xfrm>
              <a:off x="1872" y="2880"/>
              <a:ext cx="576" cy="576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none" anchor="ctr"/>
            <a:lstStyle/>
            <a:p>
              <a:pPr algn="ctr"/>
              <a:r>
                <a:rPr lang="ru-RU" sz="3600" b="1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>
              <a:off x="720" y="2304"/>
              <a:ext cx="576" cy="576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none" anchor="ctr"/>
            <a:lstStyle/>
            <a:p>
              <a:pPr algn="ctr"/>
              <a:r>
                <a:rPr lang="ru-RU" sz="3600" b="1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15" name="Rectangle 9"/>
            <p:cNvSpPr>
              <a:spLocks noChangeArrowheads="1"/>
            </p:cNvSpPr>
            <p:nvPr/>
          </p:nvSpPr>
          <p:spPr bwMode="auto">
            <a:xfrm>
              <a:off x="1296" y="2304"/>
              <a:ext cx="576" cy="576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none" anchor="ctr"/>
            <a:lstStyle/>
            <a:p>
              <a:pPr algn="ctr"/>
              <a:r>
                <a:rPr lang="ru-RU" sz="3600" b="1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17" name="Rectangle 10"/>
            <p:cNvSpPr>
              <a:spLocks noChangeArrowheads="1"/>
            </p:cNvSpPr>
            <p:nvPr/>
          </p:nvSpPr>
          <p:spPr bwMode="auto">
            <a:xfrm>
              <a:off x="720" y="2880"/>
              <a:ext cx="576" cy="576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none" anchor="ctr"/>
            <a:lstStyle/>
            <a:p>
              <a:pPr algn="ctr"/>
              <a:r>
                <a:rPr lang="ru-RU" sz="3600" b="1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18" name="Rectangle 11"/>
            <p:cNvSpPr>
              <a:spLocks noChangeArrowheads="1"/>
            </p:cNvSpPr>
            <p:nvPr/>
          </p:nvSpPr>
          <p:spPr bwMode="auto">
            <a:xfrm>
              <a:off x="1872" y="2304"/>
              <a:ext cx="576" cy="576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none" anchor="ctr"/>
            <a:lstStyle/>
            <a:p>
              <a:pPr algn="ctr"/>
              <a:r>
                <a:rPr lang="ru-RU" sz="3600" b="1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19" name="Rectangle 12"/>
            <p:cNvSpPr>
              <a:spLocks noChangeArrowheads="1"/>
            </p:cNvSpPr>
            <p:nvPr/>
          </p:nvSpPr>
          <p:spPr bwMode="auto">
            <a:xfrm>
              <a:off x="1872" y="3456"/>
              <a:ext cx="576" cy="576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none" anchor="ctr"/>
            <a:lstStyle/>
            <a:p>
              <a:pPr algn="ctr"/>
              <a:r>
                <a:rPr lang="ru-RU" sz="3600" b="1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20" name="Rectangle 13"/>
            <p:cNvSpPr>
              <a:spLocks noChangeArrowheads="1"/>
            </p:cNvSpPr>
            <p:nvPr/>
          </p:nvSpPr>
          <p:spPr bwMode="auto">
            <a:xfrm>
              <a:off x="1296" y="2880"/>
              <a:ext cx="576" cy="576"/>
            </a:xfrm>
            <a:prstGeom prst="rect">
              <a:avLst/>
            </a:prstGeom>
            <a:solidFill>
              <a:schemeClr val="folHlink"/>
            </a:solidFill>
            <a:ln w="38100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Rectangle 14"/>
            <p:cNvSpPr>
              <a:spLocks noChangeArrowheads="1"/>
            </p:cNvSpPr>
            <p:nvPr/>
          </p:nvSpPr>
          <p:spPr bwMode="auto">
            <a:xfrm>
              <a:off x="1296" y="3456"/>
              <a:ext cx="576" cy="576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none" anchor="ctr"/>
            <a:lstStyle/>
            <a:p>
              <a:pPr algn="ctr"/>
              <a:r>
                <a:rPr lang="ru-RU" sz="3600" b="1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25" name="Rectangle 15"/>
            <p:cNvSpPr>
              <a:spLocks noChangeArrowheads="1"/>
            </p:cNvSpPr>
            <p:nvPr/>
          </p:nvSpPr>
          <p:spPr bwMode="auto">
            <a:xfrm>
              <a:off x="720" y="3456"/>
              <a:ext cx="576" cy="576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none" anchor="ctr"/>
            <a:lstStyle/>
            <a:p>
              <a:pPr algn="ctr"/>
              <a:r>
                <a:rPr lang="ru-RU" sz="3600" b="1">
                  <a:solidFill>
                    <a:schemeClr val="bg1"/>
                  </a:solidFill>
                </a:rPr>
                <a:t>4</a:t>
              </a:r>
            </a:p>
          </p:txBody>
        </p:sp>
      </p:grpSp>
      <p:sp>
        <p:nvSpPr>
          <p:cNvPr id="26" name="Rectangle 31"/>
          <p:cNvSpPr>
            <a:spLocks noChangeArrowheads="1"/>
          </p:cNvSpPr>
          <p:nvPr/>
        </p:nvSpPr>
        <p:spPr bwMode="auto">
          <a:xfrm>
            <a:off x="5286380" y="4643446"/>
            <a:ext cx="1000132" cy="98583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u="sng" dirty="0"/>
              <a:t>5</a:t>
            </a:r>
          </a:p>
        </p:txBody>
      </p:sp>
      <p:sp>
        <p:nvSpPr>
          <p:cNvPr id="27" name="Text Box 16"/>
          <p:cNvSpPr txBox="1">
            <a:spLocks noChangeArrowheads="1"/>
          </p:cNvSpPr>
          <p:nvPr/>
        </p:nvSpPr>
        <p:spPr bwMode="auto">
          <a:xfrm>
            <a:off x="428596" y="1214422"/>
            <a:ext cx="8358246" cy="2308324"/>
          </a:xfrm>
          <a:prstGeom prst="rect">
            <a:avLst/>
          </a:prstGeom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/>
              <a:t>Неизвестно</a:t>
            </a:r>
            <a:r>
              <a:rPr lang="ru-RU" sz="2400" b="1" dirty="0"/>
              <a:t>, что случилось, только белка </a:t>
            </a:r>
            <a:r>
              <a:rPr lang="ru-RU" sz="2400" b="1" dirty="0" smtClean="0"/>
              <a:t> заблудилась</a:t>
            </a:r>
            <a:r>
              <a:rPr lang="ru-RU" sz="2400" b="1" dirty="0"/>
              <a:t>. Ищет белочка свой дом, и </a:t>
            </a:r>
            <a:r>
              <a:rPr lang="ru-RU" sz="2400" b="1" dirty="0" smtClean="0"/>
              <a:t>мы его </a:t>
            </a:r>
            <a:r>
              <a:rPr lang="ru-RU" sz="2400" b="1" dirty="0"/>
              <a:t>сейчас </a:t>
            </a:r>
            <a:r>
              <a:rPr lang="ru-RU" sz="2400" b="1" dirty="0" smtClean="0"/>
              <a:t>найдём.</a:t>
            </a:r>
            <a:endParaRPr lang="ru-RU" sz="2400" b="1" dirty="0"/>
          </a:p>
          <a:p>
            <a:pPr>
              <a:buFontTx/>
              <a:buChar char="-"/>
            </a:pPr>
            <a:r>
              <a:rPr lang="ru-RU" sz="2400" b="1" dirty="0" smtClean="0"/>
              <a:t> Где </a:t>
            </a:r>
            <a:r>
              <a:rPr lang="ru-RU" sz="2400" b="1" dirty="0"/>
              <a:t>живёт белка</a:t>
            </a:r>
            <a:r>
              <a:rPr lang="ru-RU" sz="2400" b="1" dirty="0" smtClean="0"/>
              <a:t>?  Какое число вставить в пустой квадрат?</a:t>
            </a:r>
            <a:endParaRPr lang="ru-RU" sz="2400" b="1" dirty="0"/>
          </a:p>
          <a:p>
            <a:r>
              <a:rPr lang="ru-RU" sz="2400" b="1" dirty="0"/>
              <a:t>а)</a:t>
            </a:r>
            <a:r>
              <a:rPr lang="ru-RU" sz="2400" dirty="0"/>
              <a:t> </a:t>
            </a:r>
            <a:r>
              <a:rPr lang="ru-RU" sz="2400" b="1" dirty="0"/>
              <a:t>в норе</a:t>
            </a:r>
            <a:r>
              <a:rPr lang="ru-RU" sz="2400" dirty="0"/>
              <a:t> – </a:t>
            </a:r>
            <a:r>
              <a:rPr lang="ru-RU" sz="2400" b="1" u="sng" dirty="0"/>
              <a:t>9</a:t>
            </a:r>
          </a:p>
          <a:p>
            <a:r>
              <a:rPr lang="ru-RU" sz="2400" b="1" dirty="0"/>
              <a:t>б) в дупле</a:t>
            </a:r>
            <a:r>
              <a:rPr lang="ru-RU" sz="2400" dirty="0"/>
              <a:t> – </a:t>
            </a:r>
            <a:r>
              <a:rPr lang="ru-RU" sz="2400" b="1" u="sng" dirty="0"/>
              <a:t>5</a:t>
            </a:r>
          </a:p>
          <a:p>
            <a:r>
              <a:rPr lang="ru-RU" sz="2400" b="1" dirty="0"/>
              <a:t>в) </a:t>
            </a:r>
            <a:r>
              <a:rPr lang="ru-RU" sz="2400" b="1" dirty="0" err="1"/>
              <a:t>в</a:t>
            </a:r>
            <a:r>
              <a:rPr lang="ru-RU" sz="2400" b="1" dirty="0"/>
              <a:t> гнезде</a:t>
            </a:r>
            <a:r>
              <a:rPr lang="ru-RU" sz="2400" dirty="0"/>
              <a:t> -</a:t>
            </a:r>
            <a:r>
              <a:rPr lang="ru-RU" sz="2400" b="1" dirty="0"/>
              <a:t>4</a:t>
            </a:r>
            <a:endParaRPr lang="ru-RU" sz="2400" b="1" u="sng" dirty="0"/>
          </a:p>
        </p:txBody>
      </p:sp>
      <p:pic>
        <p:nvPicPr>
          <p:cNvPr id="28" name="Picture 2" descr="http://img-fotki.yandex.ru/get/6613/136487634.65a/0_a92b1_eac8811e_XL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86512" y="2428868"/>
            <a:ext cx="2589604" cy="2437465"/>
          </a:xfrm>
          <a:prstGeom prst="rect">
            <a:avLst/>
          </a:prstGeom>
          <a:noFill/>
        </p:spPr>
      </p:pic>
      <p:pic>
        <p:nvPicPr>
          <p:cNvPr id="29" name="Picture 2" descr="http://www.kgsm1.kiev.sch.in.ua/files2/images/gala-giffe57e5_xl.gif?size=11"/>
          <p:cNvPicPr>
            <a:picLocks noChangeAspect="1" noChangeArrowheads="1" noCrop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0"/>
            <a:ext cx="2300732" cy="128588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 animBg="1"/>
      <p:bldP spid="26" grpId="0" animBg="1"/>
      <p:bldP spid="2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285720" y="142852"/>
            <a:ext cx="8572560" cy="785818"/>
          </a:xfrm>
          <a:prstGeom prst="round2Diag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2844" y="1071546"/>
            <a:ext cx="8858312" cy="5643602"/>
          </a:xfrm>
          <a:prstGeom prst="rect">
            <a:avLst/>
          </a:prstGeom>
          <a:solidFill>
            <a:schemeClr val="accent2">
              <a:lumMod val="40000"/>
              <a:lumOff val="60000"/>
              <a:alpha val="61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58148" y="142852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0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3857620" y="4786322"/>
            <a:ext cx="4748538" cy="1077218"/>
          </a:xfrm>
          <a:prstGeom prst="rect">
            <a:avLst/>
          </a:prstGeom>
          <a:solidFill>
            <a:srgbClr val="F3D7BB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latin typeface="Georgia" pitchFamily="18" charset="0"/>
              </a:rPr>
              <a:t> </a:t>
            </a:r>
            <a:r>
              <a:rPr lang="ru-RU" sz="3200" b="1" u="sng" dirty="0" smtClean="0">
                <a:solidFill>
                  <a:srgbClr val="9E0000"/>
                </a:solidFill>
                <a:latin typeface="Georgia" pitchFamily="18" charset="0"/>
              </a:rPr>
              <a:t>Ответ:</a:t>
            </a:r>
            <a:r>
              <a:rPr lang="ru-RU" sz="3200" b="1" dirty="0" smtClean="0">
                <a:latin typeface="Georgia" pitchFamily="18" charset="0"/>
              </a:rPr>
              <a:t> </a:t>
            </a:r>
            <a:r>
              <a:rPr lang="ru-RU" sz="3200" b="1" dirty="0" smtClean="0">
                <a:solidFill>
                  <a:srgbClr val="9E0000"/>
                </a:solidFill>
                <a:latin typeface="Times New Roman" pitchFamily="18" charset="0"/>
                <a:cs typeface="Times New Roman" pitchFamily="18" charset="0"/>
              </a:rPr>
              <a:t>38+13+15=66</a:t>
            </a:r>
            <a:br>
              <a:rPr lang="ru-RU" sz="3200" b="1" dirty="0" smtClean="0">
                <a:solidFill>
                  <a:srgbClr val="9E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9E0000"/>
                </a:solidFill>
                <a:latin typeface="Times New Roman" pitchFamily="18" charset="0"/>
                <a:cs typeface="Times New Roman" pitchFamily="18" charset="0"/>
              </a:rPr>
              <a:t>                  гепард</a:t>
            </a:r>
            <a:endParaRPr lang="ru-RU" sz="3200" b="1" dirty="0" smtClean="0">
              <a:solidFill>
                <a:srgbClr val="9E0000"/>
              </a:solidFill>
              <a:latin typeface="Georgia" pitchFamily="18" charset="0"/>
            </a:endParaRP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215073" y="4214818"/>
            <a:ext cx="1432765" cy="221457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428728" y="142852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Заниматика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071546"/>
            <a:ext cx="6870700" cy="612775"/>
          </a:xfrm>
        </p:spPr>
        <p:txBody>
          <a:bodyPr/>
          <a:lstStyle/>
          <a:p>
            <a:r>
              <a:rPr lang="ru-RU" sz="3200" b="1" u="sng" dirty="0">
                <a:solidFill>
                  <a:srgbClr val="C00000"/>
                </a:solidFill>
              </a:rPr>
              <a:t>Какое животное самое быстрое?</a:t>
            </a: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6000760" y="1714488"/>
          <a:ext cx="2643205" cy="2286015"/>
        </p:xfrm>
        <a:graphic>
          <a:graphicData uri="http://schemas.openxmlformats.org/drawingml/2006/table">
            <a:tbl>
              <a:tblPr/>
              <a:tblGrid>
                <a:gridCol w="928693"/>
                <a:gridCol w="890304"/>
                <a:gridCol w="824208"/>
              </a:tblGrid>
              <a:tr h="7620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38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17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26</a:t>
                      </a: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7620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27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19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13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7620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15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28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36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500034" y="1714488"/>
            <a:ext cx="5072098" cy="2677656"/>
          </a:xfrm>
          <a:prstGeom prst="rect">
            <a:avLst/>
          </a:prstGeom>
          <a:solidFill>
            <a:srgbClr val="FFFFCC"/>
          </a:solidFill>
          <a:ln w="38100">
            <a:solidFill>
              <a:srgbClr val="9E0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r>
              <a:rPr lang="ru-RU" sz="2800" b="1" dirty="0" smtClean="0"/>
              <a:t>Выберите из первой строчки таблицы наибольшее число; из второй – наименьшее; из третьей – нечетное. Сумма этих трех чисел поможет вам выбрать ответ</a:t>
            </a:r>
            <a:endParaRPr lang="ru-RU" sz="2800" dirty="0"/>
          </a:p>
        </p:txBody>
      </p:sp>
      <p:sp>
        <p:nvSpPr>
          <p:cNvPr id="18" name="Прямоугольник 17">
            <a:hlinkClick r:id="rId6" action="ppaction://hlinksldjump"/>
          </p:cNvPr>
          <p:cNvSpPr/>
          <p:nvPr/>
        </p:nvSpPr>
        <p:spPr>
          <a:xfrm>
            <a:off x="785786" y="4643446"/>
            <a:ext cx="278608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9E0000"/>
                </a:solidFill>
              </a:rPr>
              <a:t>Лось –      58 </a:t>
            </a:r>
          </a:p>
          <a:p>
            <a:r>
              <a:rPr lang="ru-RU" sz="2800" b="1" dirty="0" smtClean="0">
                <a:solidFill>
                  <a:srgbClr val="9E0000"/>
                </a:solidFill>
              </a:rPr>
              <a:t>Гепард </a:t>
            </a:r>
            <a:r>
              <a:rPr lang="ru-RU" sz="2800" b="1" dirty="0" smtClean="0">
                <a:solidFill>
                  <a:srgbClr val="9E0000"/>
                </a:solidFill>
                <a:cs typeface="Times New Roman" pitchFamily="18" charset="0"/>
              </a:rPr>
              <a:t>–</a:t>
            </a:r>
            <a:r>
              <a:rPr lang="ru-RU" sz="2800" b="1" dirty="0" smtClean="0">
                <a:solidFill>
                  <a:srgbClr val="9E0000"/>
                </a:solidFill>
              </a:rPr>
              <a:t> </a:t>
            </a:r>
            <a:r>
              <a:rPr lang="ru-RU" sz="2800" b="1" dirty="0" smtClean="0">
                <a:solidFill>
                  <a:srgbClr val="9E0000"/>
                </a:solidFill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9E0000"/>
                </a:solidFill>
              </a:rPr>
              <a:t>66</a:t>
            </a:r>
          </a:p>
          <a:p>
            <a:pPr eaLnBrk="0" hangingPunct="0"/>
            <a:r>
              <a:rPr lang="ru-RU" sz="2800" b="1" dirty="0" smtClean="0">
                <a:solidFill>
                  <a:srgbClr val="9E0000"/>
                </a:solidFill>
              </a:rPr>
              <a:t>Заяц </a:t>
            </a:r>
            <a:r>
              <a:rPr lang="ru-RU" sz="2800" b="1" dirty="0" smtClean="0">
                <a:solidFill>
                  <a:srgbClr val="9E0000"/>
                </a:solidFill>
                <a:cs typeface="Times New Roman" pitchFamily="18" charset="0"/>
              </a:rPr>
              <a:t> – </a:t>
            </a:r>
            <a:r>
              <a:rPr lang="ru-RU" sz="2800" b="1" dirty="0" smtClean="0">
                <a:solidFill>
                  <a:srgbClr val="9E0000"/>
                </a:solidFill>
              </a:rPr>
              <a:t>    </a:t>
            </a:r>
            <a:r>
              <a:rPr lang="ru-RU" sz="2800" b="1" dirty="0" smtClean="0">
                <a:solidFill>
                  <a:srgbClr val="9E0000"/>
                </a:solidFill>
                <a:cs typeface="Times New Roman" pitchFamily="18" charset="0"/>
              </a:rPr>
              <a:t>73</a:t>
            </a:r>
            <a:endParaRPr lang="ru-RU" sz="2800" b="1" dirty="0" smtClean="0">
              <a:solidFill>
                <a:srgbClr val="9E0000"/>
              </a:solidFill>
            </a:endParaRPr>
          </a:p>
          <a:p>
            <a:pPr eaLnBrk="0" hangingPunct="0"/>
            <a:r>
              <a:rPr lang="ru-RU" sz="2800" b="1" dirty="0" smtClean="0">
                <a:solidFill>
                  <a:srgbClr val="9E0000"/>
                </a:solidFill>
              </a:rPr>
              <a:t>Тигр </a:t>
            </a:r>
            <a:r>
              <a:rPr lang="ru-RU" sz="2800" b="1" dirty="0" smtClean="0">
                <a:solidFill>
                  <a:srgbClr val="9E0000"/>
                </a:solidFill>
                <a:cs typeface="Times New Roman" pitchFamily="18" charset="0"/>
              </a:rPr>
              <a:t>– </a:t>
            </a:r>
            <a:r>
              <a:rPr lang="ru-RU" sz="2800" b="1" dirty="0" smtClean="0">
                <a:solidFill>
                  <a:srgbClr val="9E0000"/>
                </a:solidFill>
              </a:rPr>
              <a:t>     </a:t>
            </a:r>
            <a:r>
              <a:rPr lang="ru-RU" sz="2800" b="1" dirty="0" smtClean="0">
                <a:solidFill>
                  <a:srgbClr val="9E0000"/>
                </a:solidFill>
                <a:cs typeface="Times New Roman" pitchFamily="18" charset="0"/>
              </a:rPr>
              <a:t>86</a:t>
            </a:r>
            <a:r>
              <a:rPr lang="ru-RU" sz="2800" b="1" dirty="0" smtClean="0">
                <a:solidFill>
                  <a:srgbClr val="9E0000"/>
                </a:solidFill>
              </a:rPr>
              <a:t> </a:t>
            </a:r>
            <a:endParaRPr lang="ru-RU" sz="2800" b="1" dirty="0">
              <a:solidFill>
                <a:srgbClr val="9E0000"/>
              </a:solidFill>
            </a:endParaRPr>
          </a:p>
        </p:txBody>
      </p:sp>
      <p:pic>
        <p:nvPicPr>
          <p:cNvPr id="19" name="Picture 2" descr="http://www.kgsm1.kiev.sch.in.ua/files2/images/gala-giffe57e5_xl.gif?size=11"/>
          <p:cNvPicPr>
            <a:picLocks noChangeAspect="1" noChangeArrowheads="1" noCrop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0"/>
            <a:ext cx="2300732" cy="128588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42844" y="1071546"/>
            <a:ext cx="8858312" cy="5643602"/>
          </a:xfrm>
          <a:prstGeom prst="rect">
            <a:avLst/>
          </a:prstGeom>
          <a:solidFill>
            <a:schemeClr val="accent2">
              <a:lumMod val="40000"/>
              <a:lumOff val="60000"/>
              <a:alpha val="61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285720" y="142852"/>
            <a:ext cx="8572560" cy="785818"/>
          </a:xfrm>
          <a:prstGeom prst="round2Diag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786710" y="142852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0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428596" y="5572140"/>
            <a:ext cx="3929090" cy="707886"/>
          </a:xfrm>
          <a:prstGeom prst="rect">
            <a:avLst/>
          </a:prstGeom>
          <a:solidFill>
            <a:srgbClr val="F3D7BB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000" b="1" u="sng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Ответ</a:t>
            </a:r>
            <a:r>
              <a:rPr lang="ru-RU" sz="4000" b="1" dirty="0" smtClean="0">
                <a:solidFill>
                  <a:srgbClr val="CC3300"/>
                </a:solidFill>
                <a:latin typeface="Georgia" pitchFamily="18" charset="0"/>
              </a:rPr>
              <a:t>:</a:t>
            </a:r>
            <a:r>
              <a:rPr lang="ru-RU" sz="4000" b="1" dirty="0" smtClean="0">
                <a:latin typeface="Georgia" pitchFamily="18" charset="0"/>
              </a:rPr>
              <a:t> </a:t>
            </a:r>
            <a:r>
              <a:rPr lang="ru-RU" sz="4000" b="1" dirty="0" smtClean="0">
                <a:solidFill>
                  <a:srgbClr val="9E0000"/>
                </a:solidFill>
                <a:latin typeface="Georgia" pitchFamily="18" charset="0"/>
              </a:rPr>
              <a:t>ёжик</a:t>
            </a: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71472" y="4643446"/>
            <a:ext cx="1226416" cy="189563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428728" y="142852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Заниматика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10" name="Picture 2" descr="http://s4.pic4you.ru/y2014/10-29/12216/468264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28860" y="3000372"/>
            <a:ext cx="1273153" cy="1817671"/>
          </a:xfrm>
          <a:prstGeom prst="rect">
            <a:avLst/>
          </a:prstGeom>
          <a:ln w="88900" cap="sq" cmpd="thickThin">
            <a:solidFill>
              <a:schemeClr val="accent2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2" name="Picture 4" descr="http://pngimg.com/upload/small/rabbit_PNG3797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29322" y="2928934"/>
            <a:ext cx="1143008" cy="1898210"/>
          </a:xfrm>
          <a:prstGeom prst="rect">
            <a:avLst/>
          </a:prstGeom>
          <a:ln w="88900" cap="sq" cmpd="thickThin">
            <a:solidFill>
              <a:schemeClr val="accent2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3" name="Picture 6" descr="http://www.playcast.ru/uploads/2015/09/29/15254979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29058" y="3357562"/>
            <a:ext cx="1719570" cy="1214446"/>
          </a:xfrm>
          <a:prstGeom prst="rect">
            <a:avLst/>
          </a:prstGeom>
          <a:ln w="88900" cap="sq" cmpd="thickThin">
            <a:solidFill>
              <a:schemeClr val="accent2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4143372" y="4572008"/>
            <a:ext cx="1447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spcBef>
                <a:spcPct val="50000"/>
              </a:spcBef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150</a:t>
            </a:r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5929322" y="4714884"/>
            <a:ext cx="121444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spcBef>
                <a:spcPct val="50000"/>
              </a:spcBef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250</a:t>
            </a: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2500298" y="4714884"/>
            <a:ext cx="1371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spcBef>
                <a:spcPct val="50000"/>
              </a:spcBef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155</a:t>
            </a:r>
          </a:p>
        </p:txBody>
      </p:sp>
      <p:sp>
        <p:nvSpPr>
          <p:cNvPr id="20" name="WordArt 7"/>
          <p:cNvSpPr>
            <a:spLocks noChangeArrowheads="1" noChangeShapeType="1" noTextEdit="1"/>
          </p:cNvSpPr>
          <p:nvPr/>
        </p:nvSpPr>
        <p:spPr bwMode="auto">
          <a:xfrm>
            <a:off x="1857356" y="2214554"/>
            <a:ext cx="5572164" cy="6095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/>
              </a:rPr>
              <a:t>(30+70):10х15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142976" y="1214422"/>
            <a:ext cx="7143800" cy="857256"/>
          </a:xfrm>
          <a:prstGeom prst="roundRect">
            <a:avLst/>
          </a:prstGeom>
          <a:solidFill>
            <a:srgbClr val="FFFFCC"/>
          </a:solidFill>
          <a:ln w="38100">
            <a:solidFill>
              <a:srgbClr val="9E000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85786" y="1142984"/>
            <a:ext cx="78581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Решите пример, и вы  узнаете, кто из этих животных  живёт  только  10 лет</a:t>
            </a:r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.</a:t>
            </a:r>
            <a:endParaRPr lang="ru-RU" sz="28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22" name="Picture 2" descr="http://www.kgsm1.kiev.sch.in.ua/files2/images/gala-giffe57e5_xl.gif?size=11"/>
          <p:cNvPicPr>
            <a:picLocks noChangeAspect="1" noChangeArrowheads="1" noCrop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0"/>
            <a:ext cx="2300732" cy="128588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 animBg="1"/>
      <p:bldP spid="17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42844" y="1071546"/>
            <a:ext cx="8858312" cy="5643602"/>
          </a:xfrm>
          <a:prstGeom prst="rect">
            <a:avLst/>
          </a:prstGeom>
          <a:solidFill>
            <a:schemeClr val="accent2">
              <a:lumMod val="40000"/>
              <a:lumOff val="60000"/>
              <a:alpha val="61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285720" y="142852"/>
            <a:ext cx="8572560" cy="785818"/>
          </a:xfrm>
          <a:prstGeom prst="round2Diag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pic>
        <p:nvPicPr>
          <p:cNvPr id="14" name="Рисунок 13" descr="дом-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58148" y="142852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728" y="142852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Заниматика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5572132" y="3143248"/>
          <a:ext cx="3000396" cy="2357454"/>
        </p:xfrm>
        <a:graphic>
          <a:graphicData uri="http://schemas.openxmlformats.org/drawingml/2006/table">
            <a:tbl>
              <a:tblPr/>
              <a:tblGrid>
                <a:gridCol w="1032404"/>
                <a:gridCol w="1032404"/>
                <a:gridCol w="935588"/>
              </a:tblGrid>
              <a:tr h="7858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5,9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6,3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3,6</a:t>
                      </a: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2,3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2,7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3,7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4,1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1,4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20" name="TextBox 9"/>
          <p:cNvSpPr txBox="1">
            <a:spLocks noChangeArrowheads="1"/>
          </p:cNvSpPr>
          <p:nvPr/>
        </p:nvSpPr>
        <p:spPr bwMode="auto">
          <a:xfrm>
            <a:off x="500034" y="3000372"/>
            <a:ext cx="4248150" cy="3378200"/>
          </a:xfrm>
          <a:prstGeom prst="rect">
            <a:avLst/>
          </a:prstGeom>
          <a:solidFill>
            <a:srgbClr val="FFFFCC"/>
          </a:solidFill>
          <a:ln w="38100">
            <a:solidFill>
              <a:srgbClr val="9E0000"/>
            </a:solidFill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400" b="1" dirty="0">
                <a:latin typeface="Calibri" pitchFamily="34" charset="0"/>
              </a:rPr>
              <a:t>1. Из первой строки выберите     </a:t>
            </a:r>
          </a:p>
          <a:p>
            <a:r>
              <a:rPr lang="ru-RU" sz="2400" b="1" dirty="0">
                <a:latin typeface="Calibri" pitchFamily="34" charset="0"/>
              </a:rPr>
              <a:t>     наименьшее число.</a:t>
            </a:r>
          </a:p>
          <a:p>
            <a:r>
              <a:rPr lang="ru-RU" sz="2400" b="1" dirty="0">
                <a:latin typeface="Calibri" pitchFamily="34" charset="0"/>
              </a:rPr>
              <a:t>2. Из второй строки выберите     </a:t>
            </a:r>
          </a:p>
          <a:p>
            <a:r>
              <a:rPr lang="ru-RU" sz="2400" b="1" dirty="0">
                <a:latin typeface="Calibri" pitchFamily="34" charset="0"/>
              </a:rPr>
              <a:t>     наибольшее число.</a:t>
            </a:r>
          </a:p>
          <a:p>
            <a:r>
              <a:rPr lang="ru-RU" sz="2400" b="1" dirty="0">
                <a:latin typeface="Calibri" pitchFamily="34" charset="0"/>
              </a:rPr>
              <a:t>3. Из третьей строки выберите     </a:t>
            </a:r>
          </a:p>
          <a:p>
            <a:r>
              <a:rPr lang="ru-RU" sz="2400" b="1" dirty="0">
                <a:latin typeface="Calibri" pitchFamily="34" charset="0"/>
              </a:rPr>
              <a:t>    не наименьшее и не  </a:t>
            </a:r>
          </a:p>
          <a:p>
            <a:r>
              <a:rPr lang="ru-RU" sz="2400" b="1" dirty="0">
                <a:latin typeface="Calibri" pitchFamily="34" charset="0"/>
              </a:rPr>
              <a:t>    наибольшее число.</a:t>
            </a:r>
          </a:p>
          <a:p>
            <a:r>
              <a:rPr lang="ru-RU" sz="2400" b="1" dirty="0">
                <a:latin typeface="Calibri" pitchFamily="34" charset="0"/>
              </a:rPr>
              <a:t>4. Найдите сумму трёх этих </a:t>
            </a:r>
          </a:p>
          <a:p>
            <a:r>
              <a:rPr lang="ru-RU" sz="2400" b="1" dirty="0">
                <a:latin typeface="Calibri" pitchFamily="34" charset="0"/>
              </a:rPr>
              <a:t>    чисел.</a:t>
            </a:r>
            <a:endParaRPr lang="ru-RU" sz="2000" dirty="0">
              <a:latin typeface="Calibri" pitchFamily="34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285720" y="1214422"/>
            <a:ext cx="8572560" cy="1500198"/>
            <a:chOff x="214282" y="928670"/>
            <a:chExt cx="8643998" cy="1571636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214282" y="928670"/>
              <a:ext cx="8643998" cy="1571636"/>
            </a:xfrm>
            <a:prstGeom prst="roundRect">
              <a:avLst/>
            </a:prstGeom>
            <a:solidFill>
              <a:srgbClr val="FFFFCC"/>
            </a:solidFill>
            <a:ln w="38100">
              <a:solidFill>
                <a:srgbClr val="9E0000"/>
              </a:solidFill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57158" y="1000108"/>
              <a:ext cx="8429684" cy="14509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Bef>
                  <a:spcPct val="20000"/>
                </a:spcBef>
              </a:pPr>
              <a:r>
                <a:rPr lang="ru-RU" sz="2800" b="1" dirty="0">
                  <a:latin typeface="Calibri" pitchFamily="34" charset="0"/>
                </a:rPr>
                <a:t>Н</a:t>
              </a:r>
              <a:r>
                <a:rPr lang="ru-RU" sz="2800" b="1" dirty="0"/>
                <a:t>а берегах рек наших лесов</a:t>
              </a:r>
              <a:r>
                <a:rPr lang="ru-RU" sz="2800" b="1" dirty="0">
                  <a:latin typeface="Calibri" pitchFamily="34" charset="0"/>
                </a:rPr>
                <a:t> </a:t>
              </a:r>
              <a:r>
                <a:rPr lang="ru-RU" sz="2800" b="1" dirty="0"/>
                <a:t>живут бобры.</a:t>
              </a:r>
              <a:r>
                <a:rPr lang="ru-RU" sz="2800" b="1" dirty="0">
                  <a:latin typeface="Calibri" pitchFamily="34" charset="0"/>
                </a:rPr>
                <a:t> </a:t>
              </a:r>
              <a:r>
                <a:rPr lang="ru-RU" sz="2800" b="1" dirty="0" smtClean="0">
                  <a:latin typeface="Calibri" pitchFamily="34" charset="0"/>
                </a:rPr>
                <a:t/>
              </a:r>
              <a:br>
                <a:rPr lang="ru-RU" sz="2800" b="1" dirty="0" smtClean="0">
                  <a:latin typeface="Calibri" pitchFamily="34" charset="0"/>
                </a:rPr>
              </a:br>
              <a:r>
                <a:rPr lang="ru-RU" sz="2800" b="1" dirty="0" smtClean="0">
                  <a:latin typeface="Calibri" pitchFamily="34" charset="0"/>
                </a:rPr>
                <a:t>Найдите </a:t>
              </a:r>
              <a:r>
                <a:rPr lang="ru-RU" sz="2800" b="1" dirty="0">
                  <a:latin typeface="Calibri" pitchFamily="34" charset="0"/>
                </a:rPr>
                <a:t>длину бобра в дециметрах. </a:t>
              </a:r>
              <a:r>
                <a:rPr lang="ru-RU" sz="2800" b="1" dirty="0" smtClean="0">
                  <a:latin typeface="Calibri" pitchFamily="34" charset="0"/>
                </a:rPr>
                <a:t/>
              </a:r>
              <a:br>
                <a:rPr lang="ru-RU" sz="2800" b="1" dirty="0" smtClean="0">
                  <a:latin typeface="Calibri" pitchFamily="34" charset="0"/>
                </a:rPr>
              </a:br>
              <a:r>
                <a:rPr lang="ru-RU" sz="2800" b="1" dirty="0" smtClean="0">
                  <a:latin typeface="Calibri" pitchFamily="34" charset="0"/>
                </a:rPr>
                <a:t>Поможет </a:t>
              </a:r>
              <a:r>
                <a:rPr lang="ru-RU" sz="2800" b="1" dirty="0">
                  <a:latin typeface="Calibri" pitchFamily="34" charset="0"/>
                </a:rPr>
                <a:t>вам в этом удивительный квадрат.</a:t>
              </a:r>
              <a:r>
                <a:rPr lang="ru-RU" sz="2800" b="1" i="1" dirty="0">
                  <a:latin typeface="Calibri" pitchFamily="34" charset="0"/>
                </a:rPr>
                <a:t> </a:t>
              </a:r>
            </a:p>
          </p:txBody>
        </p:sp>
      </p:grp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000496" y="4857760"/>
            <a:ext cx="1155456" cy="1785950"/>
          </a:xfrm>
          <a:prstGeom prst="rect">
            <a:avLst/>
          </a:prstGeom>
        </p:spPr>
      </p:pic>
      <p:pic>
        <p:nvPicPr>
          <p:cNvPr id="22" name="Picture 2" descr="http://www.kgsm1.kiev.sch.in.ua/files2/images/gala-giffe57e5_xl.gif?size=11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0"/>
            <a:ext cx="2300732" cy="1285884"/>
          </a:xfrm>
          <a:prstGeom prst="rect">
            <a:avLst/>
          </a:prstGeom>
          <a:noFill/>
        </p:spPr>
      </p:pic>
      <p:pic>
        <p:nvPicPr>
          <p:cNvPr id="18434" name="Picture 2" descr="http://www.wikihunt.ru/images/0/0b/%D0%91%D0%BE%D0%B1%D1%80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08917">
            <a:off x="7061056" y="1205504"/>
            <a:ext cx="1955393" cy="1874531"/>
          </a:xfrm>
          <a:prstGeom prst="rect">
            <a:avLst/>
          </a:prstGeom>
          <a:noFill/>
        </p:spPr>
      </p:pic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4286248" y="5643578"/>
            <a:ext cx="3714776" cy="707886"/>
          </a:xfrm>
          <a:prstGeom prst="rect">
            <a:avLst/>
          </a:prstGeom>
          <a:solidFill>
            <a:srgbClr val="F3D7BB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0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Ответ:</a:t>
            </a:r>
            <a:r>
              <a:rPr lang="ru-RU" sz="40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000" b="1" dirty="0" smtClean="0">
                <a:solidFill>
                  <a:srgbClr val="9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10дм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285720" y="142852"/>
            <a:ext cx="8572560" cy="785818"/>
          </a:xfrm>
          <a:prstGeom prst="round2DiagRect">
            <a:avLst/>
          </a:prstGeom>
          <a:solidFill>
            <a:srgbClr val="A9D975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2844" y="1071546"/>
            <a:ext cx="8858312" cy="5643602"/>
          </a:xfrm>
          <a:prstGeom prst="rect">
            <a:avLst/>
          </a:prstGeom>
          <a:solidFill>
            <a:srgbClr val="A9D975">
              <a:alpha val="61000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Рисунок12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786710" y="142852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0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928662" y="4786322"/>
            <a:ext cx="1142422" cy="176580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28596" y="142852"/>
            <a:ext cx="762372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Математические цепочки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42910" y="3357562"/>
            <a:ext cx="1571636" cy="100013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429388" y="4429132"/>
            <a:ext cx="1643074" cy="100013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428992" y="5000636"/>
            <a:ext cx="1714512" cy="100013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286512" y="2285992"/>
            <a:ext cx="1643074" cy="100013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214678" y="2357430"/>
            <a:ext cx="1714512" cy="100013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142976" y="1214422"/>
            <a:ext cx="7215238" cy="584775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C00000"/>
                </a:solidFill>
                <a:latin typeface="Georgia" pitchFamily="18" charset="0"/>
                <a:cs typeface="Times New Roman" pitchFamily="18" charset="0"/>
              </a:rPr>
              <a:t>Назовите</a:t>
            </a:r>
            <a:r>
              <a:rPr lang="ru-RU" sz="2800" b="1" dirty="0" smtClean="0">
                <a:ln w="11430"/>
                <a:solidFill>
                  <a:srgbClr val="C00000"/>
                </a:solidFill>
                <a:latin typeface="Georgia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n w="11430"/>
                <a:solidFill>
                  <a:srgbClr val="C00000"/>
                </a:solidFill>
                <a:latin typeface="Georgia" pitchFamily="18" charset="0"/>
                <a:cs typeface="Times New Roman" pitchFamily="18" charset="0"/>
              </a:rPr>
              <a:t>правильный</a:t>
            </a:r>
            <a:r>
              <a:rPr lang="ru-RU" sz="2800" b="1" dirty="0" smtClean="0">
                <a:ln w="11430"/>
                <a:solidFill>
                  <a:srgbClr val="C00000"/>
                </a:solidFill>
                <a:latin typeface="Georgia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n w="11430"/>
                <a:solidFill>
                  <a:srgbClr val="C00000"/>
                </a:solidFill>
                <a:latin typeface="Georgia" pitchFamily="18" charset="0"/>
                <a:cs typeface="Times New Roman" pitchFamily="18" charset="0"/>
              </a:rPr>
              <a:t>ответ</a:t>
            </a:r>
            <a:endParaRPr lang="ru-RU" sz="3200" b="1" dirty="0">
              <a:ln w="11430"/>
              <a:solidFill>
                <a:srgbClr val="C00000"/>
              </a:soli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00100" y="3357562"/>
            <a:ext cx="88998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56</a:t>
            </a:r>
          </a:p>
        </p:txBody>
      </p:sp>
      <p:sp>
        <p:nvSpPr>
          <p:cNvPr id="24" name="Выгнутая вверх стрелка 23"/>
          <p:cNvSpPr/>
          <p:nvPr/>
        </p:nvSpPr>
        <p:spPr>
          <a:xfrm rot="19455770">
            <a:off x="1867786" y="2465766"/>
            <a:ext cx="1414259" cy="635214"/>
          </a:xfrm>
          <a:prstGeom prst="curvedDownArrow">
            <a:avLst/>
          </a:prstGeom>
          <a:solidFill>
            <a:srgbClr val="E50967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Выгнутая вверх стрелка 27"/>
          <p:cNvSpPr/>
          <p:nvPr/>
        </p:nvSpPr>
        <p:spPr>
          <a:xfrm rot="21238397">
            <a:off x="4814976" y="1929085"/>
            <a:ext cx="1398838" cy="619618"/>
          </a:xfrm>
          <a:prstGeom prst="curvedDownArrow">
            <a:avLst/>
          </a:prstGeom>
          <a:solidFill>
            <a:srgbClr val="E50967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Выгнутая вверх стрелка 28"/>
          <p:cNvSpPr/>
          <p:nvPr/>
        </p:nvSpPr>
        <p:spPr>
          <a:xfrm rot="5637765">
            <a:off x="7484151" y="3581750"/>
            <a:ext cx="1314067" cy="619618"/>
          </a:xfrm>
          <a:prstGeom prst="curvedDownArrow">
            <a:avLst/>
          </a:prstGeom>
          <a:solidFill>
            <a:srgbClr val="E50967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Выгнутая вверх стрелка 29"/>
          <p:cNvSpPr/>
          <p:nvPr/>
        </p:nvSpPr>
        <p:spPr>
          <a:xfrm rot="9668161">
            <a:off x="5207155" y="5489557"/>
            <a:ext cx="1359687" cy="619618"/>
          </a:xfrm>
          <a:prstGeom prst="curvedDownArrow">
            <a:avLst/>
          </a:prstGeom>
          <a:solidFill>
            <a:srgbClr val="E50967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19490492">
            <a:off x="2303787" y="2479334"/>
            <a:ext cx="667170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:7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 rot="21378830">
            <a:off x="5167449" y="2023980"/>
            <a:ext cx="76326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х2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 rot="21378830">
            <a:off x="7524903" y="3381302"/>
            <a:ext cx="76326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:4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 rot="21378830">
            <a:off x="5524614" y="5096597"/>
            <a:ext cx="78766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х9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857620" y="2357430"/>
            <a:ext cx="53732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6715140" y="2285992"/>
            <a:ext cx="88998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16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7000892" y="4429132"/>
            <a:ext cx="53732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857620" y="4929198"/>
            <a:ext cx="88998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36</a:t>
            </a:r>
          </a:p>
        </p:txBody>
      </p:sp>
      <p:pic>
        <p:nvPicPr>
          <p:cNvPr id="27" name="Picture 5" descr="вася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1214422"/>
            <a:ext cx="1475377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285720" y="142852"/>
            <a:ext cx="8572560" cy="785818"/>
          </a:xfrm>
          <a:prstGeom prst="round2DiagRect">
            <a:avLst/>
          </a:prstGeom>
          <a:solidFill>
            <a:srgbClr val="A9D975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2844" y="1071546"/>
            <a:ext cx="8858312" cy="5643602"/>
          </a:xfrm>
          <a:prstGeom prst="rect">
            <a:avLst/>
          </a:prstGeom>
          <a:solidFill>
            <a:srgbClr val="A9D975">
              <a:alpha val="61000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" name="Рисунок 12" descr="Рисунок12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858148" y="142852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0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214414" y="4669378"/>
            <a:ext cx="1187007" cy="183471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28596" y="142852"/>
            <a:ext cx="748085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Математические цепочки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647693" y="18621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ru-RU" sz="2400" u="sng">
              <a:latin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8596" y="1214422"/>
            <a:ext cx="8358246" cy="954107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rgbClr val="C00000"/>
                </a:solidFill>
                <a:latin typeface="Georgia" pitchFamily="18" charset="0"/>
                <a:cs typeface="Times New Roman" pitchFamily="18" charset="0"/>
              </a:rPr>
              <a:t>Вычислите, какое число должно быть последним</a:t>
            </a:r>
            <a:endParaRPr lang="ru-RU" sz="2800" b="1" dirty="0">
              <a:ln w="11430"/>
              <a:solidFill>
                <a:srgbClr val="C00000"/>
              </a:solidFill>
              <a:latin typeface="Georgia" pitchFamily="18" charset="0"/>
              <a:cs typeface="Times New Roman" pitchFamily="18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rot="16200000" flipH="1">
            <a:off x="2140298" y="3288934"/>
            <a:ext cx="791438" cy="785818"/>
          </a:xfrm>
          <a:prstGeom prst="straightConnector1">
            <a:avLst/>
          </a:prstGeom>
          <a:ln w="76200">
            <a:solidFill>
              <a:srgbClr val="CC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4500562" y="4214818"/>
            <a:ext cx="1071570" cy="857256"/>
          </a:xfrm>
          <a:prstGeom prst="straightConnector1">
            <a:avLst/>
          </a:prstGeom>
          <a:ln w="76200">
            <a:solidFill>
              <a:srgbClr val="CC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 flipH="1" flipV="1">
            <a:off x="6465107" y="4036223"/>
            <a:ext cx="1643074" cy="1588"/>
          </a:xfrm>
          <a:prstGeom prst="straightConnector1">
            <a:avLst/>
          </a:prstGeom>
          <a:ln w="76200">
            <a:solidFill>
              <a:srgbClr val="CC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 rot="2743450">
            <a:off x="2458188" y="2764251"/>
            <a:ext cx="667170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:3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 rot="2447709">
            <a:off x="4861235" y="3857264"/>
            <a:ext cx="761747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х5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 rot="21377775">
            <a:off x="7379638" y="3869075"/>
            <a:ext cx="1378904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+120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Блок-схема: решение 34"/>
          <p:cNvSpPr/>
          <p:nvPr/>
        </p:nvSpPr>
        <p:spPr>
          <a:xfrm>
            <a:off x="428596" y="2500306"/>
            <a:ext cx="1714512" cy="1440000"/>
          </a:xfrm>
          <a:prstGeom prst="flowChartDecision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48</a:t>
            </a:r>
          </a:p>
          <a:p>
            <a:pPr algn="ct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8" name="Блок-схема: решение 37"/>
          <p:cNvSpPr/>
          <p:nvPr/>
        </p:nvSpPr>
        <p:spPr>
          <a:xfrm>
            <a:off x="7215206" y="2357430"/>
            <a:ext cx="1714512" cy="1440000"/>
          </a:xfrm>
          <a:prstGeom prst="flowChartDecision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Блок-схема: решение 56"/>
          <p:cNvSpPr/>
          <p:nvPr/>
        </p:nvSpPr>
        <p:spPr>
          <a:xfrm>
            <a:off x="2857488" y="3429000"/>
            <a:ext cx="1690876" cy="1440000"/>
          </a:xfrm>
          <a:prstGeom prst="flowChartDecision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dirty="0"/>
          </a:p>
        </p:txBody>
      </p:sp>
      <p:sp>
        <p:nvSpPr>
          <p:cNvPr id="60" name="Блок-схема: решение 59"/>
          <p:cNvSpPr/>
          <p:nvPr/>
        </p:nvSpPr>
        <p:spPr>
          <a:xfrm>
            <a:off x="5643570" y="4357694"/>
            <a:ext cx="1690876" cy="1440000"/>
          </a:xfrm>
          <a:prstGeom prst="flowChartDecision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dirty="0"/>
          </a:p>
        </p:txBody>
      </p:sp>
      <p:sp>
        <p:nvSpPr>
          <p:cNvPr id="66" name="TextBox 65"/>
          <p:cNvSpPr txBox="1"/>
          <p:nvPr/>
        </p:nvSpPr>
        <p:spPr>
          <a:xfrm>
            <a:off x="3286116" y="3643314"/>
            <a:ext cx="813043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16</a:t>
            </a:r>
            <a:endParaRPr lang="ru-RU" sz="48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143636" y="4643446"/>
            <a:ext cx="813043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80</a:t>
            </a:r>
            <a:endParaRPr lang="ru-RU" sz="48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500958" y="2643182"/>
            <a:ext cx="1127232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200</a:t>
            </a:r>
            <a:endParaRPr lang="ru-RU" sz="48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Picture 5" descr="вася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8000992" y="1214422"/>
            <a:ext cx="1143008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2" descr="&amp;Acy;&amp;ncy;&amp;icy;&amp;mcy;&amp;acy;&amp;tscy;&amp;icy;&amp;icy;  &amp;ncy;&amp;acy; &amp;pcy;&amp;rcy;&amp;ocy;&amp;zcy;&amp;rcy;&amp;acy;&amp;chcy;&amp;ncy;&amp;ocy;&amp;mcy; &amp;fcy;&amp;ocy;&amp;ncy;&amp;iecy;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-142900"/>
            <a:ext cx="1714507" cy="2743214"/>
          </a:xfrm>
          <a:prstGeom prst="rect">
            <a:avLst/>
          </a:prstGeom>
          <a:noFill/>
        </p:spPr>
      </p:pic>
      <p:pic>
        <p:nvPicPr>
          <p:cNvPr id="39" name="Picture 2" descr="&amp;Acy;&amp;ncy;&amp;icy;&amp;mcy;&amp;acy;&amp;tscy;&amp;icy;&amp;icy;  &amp;ncy;&amp;acy; &amp;pcy;&amp;rcy;&amp;ocy;&amp;zcy;&amp;rcy;&amp;acy;&amp;chcy;&amp;ncy;&amp;ocy;&amp;mcy; &amp;fcy;&amp;ocy;&amp;ncy;&amp;iecy;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0"/>
            <a:ext cx="1714507" cy="2743214"/>
          </a:xfrm>
          <a:prstGeom prst="rect">
            <a:avLst/>
          </a:prstGeom>
          <a:noFill/>
        </p:spPr>
      </p:pic>
      <p:pic>
        <p:nvPicPr>
          <p:cNvPr id="38" name="Picture 2" descr="&amp;Acy;&amp;ncy;&amp;icy;&amp;mcy;&amp;acy;&amp;tscy;&amp;icy;&amp;icy;  &amp;ncy;&amp;acy; &amp;pcy;&amp;rcy;&amp;ocy;&amp;zcy;&amp;rcy;&amp;acy;&amp;chcy;&amp;ncy;&amp;ocy;&amp;mcy; &amp;fcy;&amp;ocy;&amp;ncy;&amp;iecy;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0"/>
            <a:ext cx="1714507" cy="2743214"/>
          </a:xfrm>
          <a:prstGeom prst="rect">
            <a:avLst/>
          </a:prstGeom>
          <a:noFill/>
        </p:spPr>
      </p:pic>
      <p:pic>
        <p:nvPicPr>
          <p:cNvPr id="43010" name="Picture 2" descr="&amp;Acy;&amp;ncy;&amp;icy;&amp;mcy;&amp;acy;&amp;tscy;&amp;icy;&amp;icy;  &amp;ncy;&amp;acy; &amp;pcy;&amp;rcy;&amp;ocy;&amp;zcy;&amp;rcy;&amp;acy;&amp;chcy;&amp;ncy;&amp;ocy;&amp;mcy; &amp;fcy;&amp;ocy;&amp;ncy;&amp;iecy;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0"/>
            <a:ext cx="1714507" cy="2743214"/>
          </a:xfrm>
          <a:prstGeom prst="rect">
            <a:avLst/>
          </a:prstGeom>
          <a:noFill/>
        </p:spPr>
      </p:pic>
      <p:sp>
        <p:nvSpPr>
          <p:cNvPr id="3119" name="AutoShape 4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3886815" y="2214554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3121" name="AutoShape 49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4821853" y="2214554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22" name="AutoShape 5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758478" y="2214554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30</a:t>
            </a:r>
          </a:p>
        </p:txBody>
      </p:sp>
      <p:sp>
        <p:nvSpPr>
          <p:cNvPr id="3123" name="AutoShape 5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6695103" y="2214554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40</a:t>
            </a:r>
          </a:p>
        </p:txBody>
      </p:sp>
      <p:sp>
        <p:nvSpPr>
          <p:cNvPr id="3124" name="AutoShape 52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7630140" y="2214554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3125" name="AutoShape 53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886815" y="3122728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3126" name="AutoShape 54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4821853" y="3122728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27" name="AutoShape 55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5758478" y="3122728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28" name="AutoShape 56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6695103" y="3122728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3129" name="AutoShape 57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7630140" y="3122728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3130" name="AutoShape 58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886815" y="3986824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10</a:t>
            </a:r>
            <a:endParaRPr lang="ru-RU" sz="3200" b="1" dirty="0"/>
          </a:p>
        </p:txBody>
      </p:sp>
      <p:sp>
        <p:nvSpPr>
          <p:cNvPr id="3131" name="AutoShape 59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821853" y="3986824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20</a:t>
            </a:r>
            <a:endParaRPr lang="ru-RU" sz="3200" b="1" dirty="0"/>
          </a:p>
        </p:txBody>
      </p:sp>
      <p:sp>
        <p:nvSpPr>
          <p:cNvPr id="3132" name="AutoShape 60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758478" y="3986824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30</a:t>
            </a:r>
          </a:p>
        </p:txBody>
      </p:sp>
      <p:sp>
        <p:nvSpPr>
          <p:cNvPr id="3133" name="AutoShape 6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695103" y="3986824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40</a:t>
            </a:r>
          </a:p>
        </p:txBody>
      </p:sp>
      <p:sp>
        <p:nvSpPr>
          <p:cNvPr id="3134" name="AutoShape 62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630140" y="3986824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3135" name="AutoShape 63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3886815" y="4850920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10</a:t>
            </a:r>
            <a:endParaRPr lang="ru-RU" sz="3200" b="1" dirty="0"/>
          </a:p>
        </p:txBody>
      </p:sp>
      <p:sp>
        <p:nvSpPr>
          <p:cNvPr id="3136" name="AutoShape 64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4821853" y="4850920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37" name="AutoShape 65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758478" y="4850920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38" name="AutoShape 66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715140" y="4857760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3139" name="AutoShape 67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7630140" y="4850920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50</a:t>
            </a:r>
          </a:p>
        </p:txBody>
      </p:sp>
      <p:sp>
        <p:nvSpPr>
          <p:cNvPr id="3140" name="AutoShape 68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3886815" y="5715016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10</a:t>
            </a:r>
          </a:p>
        </p:txBody>
      </p:sp>
      <p:sp>
        <p:nvSpPr>
          <p:cNvPr id="3142" name="AutoShape 70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4821853" y="5715016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20</a:t>
            </a:r>
          </a:p>
        </p:txBody>
      </p:sp>
      <p:sp>
        <p:nvSpPr>
          <p:cNvPr id="3143" name="AutoShape 7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5786446" y="5715016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44" name="AutoShape 72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6766540" y="5715016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3145" name="AutoShape 73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630140" y="5715016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2" name="AutoShape 47"/>
          <p:cNvSpPr>
            <a:spLocks noChangeArrowheads="1"/>
          </p:cNvSpPr>
          <p:nvPr/>
        </p:nvSpPr>
        <p:spPr bwMode="auto">
          <a:xfrm>
            <a:off x="357158" y="2214554"/>
            <a:ext cx="2879551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400" b="1" cap="all" dirty="0" err="1" smtClean="0">
                <a:latin typeface="Georgia" pitchFamily="18" charset="0"/>
              </a:rPr>
              <a:t>ФилвордЫ</a:t>
            </a:r>
            <a:endParaRPr lang="ru-RU" sz="2400" b="1" cap="all" dirty="0">
              <a:latin typeface="Georgia" pitchFamily="18" charset="0"/>
            </a:endParaRPr>
          </a:p>
        </p:txBody>
      </p:sp>
      <p:sp>
        <p:nvSpPr>
          <p:cNvPr id="3" name="AutoShape 68"/>
          <p:cNvSpPr>
            <a:spLocks noChangeArrowheads="1"/>
          </p:cNvSpPr>
          <p:nvPr/>
        </p:nvSpPr>
        <p:spPr bwMode="auto">
          <a:xfrm>
            <a:off x="357158" y="5715016"/>
            <a:ext cx="2879551" cy="792162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400" b="1" cap="all" dirty="0" smtClean="0">
                <a:latin typeface="Georgia" pitchFamily="18" charset="0"/>
              </a:rPr>
              <a:t>геометрия</a:t>
            </a:r>
            <a:endParaRPr lang="ru-RU" sz="2400" b="1" cap="all" dirty="0">
              <a:latin typeface="Georgia" pitchFamily="18" charset="0"/>
            </a:endParaRPr>
          </a:p>
        </p:txBody>
      </p:sp>
      <p:sp>
        <p:nvSpPr>
          <p:cNvPr id="4" name="AutoShape 47"/>
          <p:cNvSpPr>
            <a:spLocks noChangeArrowheads="1"/>
          </p:cNvSpPr>
          <p:nvPr/>
        </p:nvSpPr>
        <p:spPr bwMode="auto">
          <a:xfrm>
            <a:off x="357158" y="4850920"/>
            <a:ext cx="2879551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b="1" cap="all" dirty="0" smtClean="0">
                <a:latin typeface="Georgia" pitchFamily="18" charset="0"/>
              </a:rPr>
              <a:t>Математические</a:t>
            </a:r>
          </a:p>
          <a:p>
            <a:pPr algn="ctr"/>
            <a:r>
              <a:rPr lang="ru-RU" b="1" cap="all" dirty="0" smtClean="0">
                <a:latin typeface="Georgia" pitchFamily="18" charset="0"/>
              </a:rPr>
              <a:t>цепочки</a:t>
            </a:r>
            <a:endParaRPr lang="ru-RU" b="1" cap="all" dirty="0">
              <a:latin typeface="Georgia" pitchFamily="18" charset="0"/>
            </a:endParaRPr>
          </a:p>
        </p:txBody>
      </p:sp>
      <p:sp>
        <p:nvSpPr>
          <p:cNvPr id="5" name="AutoShape 47"/>
          <p:cNvSpPr>
            <a:spLocks noChangeArrowheads="1"/>
          </p:cNvSpPr>
          <p:nvPr/>
        </p:nvSpPr>
        <p:spPr bwMode="auto">
          <a:xfrm>
            <a:off x="357158" y="3122728"/>
            <a:ext cx="2879551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rgbClr val="FAFBF7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400" b="1" cap="all" dirty="0" smtClean="0">
                <a:latin typeface="Georgia" pitchFamily="18" charset="0"/>
              </a:rPr>
              <a:t>ребусы</a:t>
            </a:r>
            <a:endParaRPr lang="ru-RU" sz="2400" b="1" cap="all" dirty="0">
              <a:latin typeface="Georgia" pitchFamily="18" charset="0"/>
            </a:endParaRPr>
          </a:p>
        </p:txBody>
      </p:sp>
      <p:sp>
        <p:nvSpPr>
          <p:cNvPr id="6" name="AutoShape 47"/>
          <p:cNvSpPr>
            <a:spLocks noChangeArrowheads="1"/>
          </p:cNvSpPr>
          <p:nvPr/>
        </p:nvSpPr>
        <p:spPr bwMode="auto">
          <a:xfrm>
            <a:off x="357158" y="3986824"/>
            <a:ext cx="2879551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400" b="1" cap="all" dirty="0" err="1" smtClean="0">
                <a:latin typeface="Georgia" pitchFamily="18" charset="0"/>
              </a:rPr>
              <a:t>заниматика</a:t>
            </a:r>
            <a:endParaRPr lang="ru-RU" sz="2400" b="1" cap="all" dirty="0">
              <a:latin typeface="Georgia" pitchFamily="18" charset="0"/>
            </a:endParaRPr>
          </a:p>
        </p:txBody>
      </p:sp>
      <p:sp>
        <p:nvSpPr>
          <p:cNvPr id="34" name="Прямоугольник с двумя скругленными противолежащими углами 33"/>
          <p:cNvSpPr/>
          <p:nvPr/>
        </p:nvSpPr>
        <p:spPr>
          <a:xfrm>
            <a:off x="1142976" y="428604"/>
            <a:ext cx="6643734" cy="785818"/>
          </a:xfrm>
          <a:prstGeom prst="round2DiagRect">
            <a:avLst/>
          </a:prstGeom>
          <a:solidFill>
            <a:srgbClr val="FFFF99">
              <a:alpha val="79000"/>
            </a:srgbClr>
          </a:solidFill>
          <a:ln>
            <a:solidFill>
              <a:srgbClr val="FF0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a_AlgeriusBlw" pitchFamily="82" charset="-52"/>
              </a:rPr>
              <a:t>Умники  и умницы</a:t>
            </a:r>
            <a:endParaRPr lang="ru-RU" sz="4400" b="1" dirty="0">
              <a:solidFill>
                <a:schemeClr val="accent2">
                  <a:lumMod val="75000"/>
                </a:schemeClr>
              </a:solidFill>
              <a:latin typeface="a_AlgeriusBlw" pitchFamily="82" charset="-52"/>
            </a:endParaRPr>
          </a:p>
        </p:txBody>
      </p:sp>
      <p:pic>
        <p:nvPicPr>
          <p:cNvPr id="38913" name="Picture 1" descr="d:\документы\Мои рисунки\рисунки к занятию\pic5.gif">
            <a:hlinkClick r:id="rId30" action="ppaction://hlinksldjump"/>
          </p:cNvPr>
          <p:cNvPicPr>
            <a:picLocks noChangeAspect="1" noChangeArrowheads="1"/>
          </p:cNvPicPr>
          <p:nvPr/>
        </p:nvPicPr>
        <p:blipFill>
          <a:blip r:embed="rId3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142852"/>
            <a:ext cx="1217980" cy="1785950"/>
          </a:xfrm>
          <a:prstGeom prst="rect">
            <a:avLst/>
          </a:prstGeom>
          <a:noFill/>
        </p:spPr>
      </p:pic>
      <p:pic>
        <p:nvPicPr>
          <p:cNvPr id="38914" name="Picture 2" descr="d:\документы\Мои рисунки\рисунки к занятию\Рисунок01.2.png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142844" y="142852"/>
            <a:ext cx="1095540" cy="1785926"/>
          </a:xfrm>
          <a:prstGeom prst="rect">
            <a:avLst/>
          </a:prstGeom>
          <a:noFill/>
        </p:spPr>
      </p:pic>
      <p:pic>
        <p:nvPicPr>
          <p:cNvPr id="35" name="Picture 2" descr="http://cs01.services.mya5.ru/DwABAIQAzQPeAc0CEv_D-w8/BtB1HrSxR6MOT78T_0PT5w/sv/image/af/11/a0/141859/34/66598505.png?1441116281"/>
          <p:cNvPicPr>
            <a:picLocks noChangeAspect="1" noChangeArrowheads="1"/>
          </p:cNvPicPr>
          <p:nvPr/>
        </p:nvPicPr>
        <p:blipFill>
          <a:blip r:embed="rId3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5" y="1142984"/>
            <a:ext cx="1868173" cy="1000132"/>
          </a:xfrm>
          <a:prstGeom prst="rect">
            <a:avLst/>
          </a:prstGeom>
          <a:noFill/>
        </p:spPr>
      </p:pic>
      <p:pic>
        <p:nvPicPr>
          <p:cNvPr id="41" name="50-07_umniki_i_umnicy_-_ 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4"/>
          <a:stretch>
            <a:fillRect/>
          </a:stretch>
        </p:blipFill>
        <p:spPr>
          <a:xfrm>
            <a:off x="8643966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6" dur="indefinite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7" dur="indefinite"/>
                                        <p:tgtEl>
                                          <p:spTgt spid="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2" dur="indefinite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3" dur="indefinite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8" dur="indefinite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9" dur="indefinite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3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4" dur="indefinite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45" dur="indefinite"/>
                                        <p:tgtEl>
                                          <p:spTgt spid="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0" dur="indefinite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1" dur="indefinite"/>
                                        <p:tgtEl>
                                          <p:spTgt spid="3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5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6" dur="32374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audio>
              <p:cMediaNode>
                <p:cTn id="15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3119" grpId="0" animBg="1"/>
      <p:bldP spid="3121" grpId="0" animBg="1"/>
      <p:bldP spid="3122" grpId="0" animBg="1"/>
      <p:bldP spid="3123" grpId="0" animBg="1"/>
      <p:bldP spid="3124" grpId="0" animBg="1"/>
      <p:bldP spid="3125" grpId="0" animBg="1"/>
      <p:bldP spid="3126" grpId="0" animBg="1"/>
      <p:bldP spid="3127" grpId="0" animBg="1"/>
      <p:bldP spid="3128" grpId="0" animBg="1"/>
      <p:bldP spid="3129" grpId="0" animBg="1"/>
      <p:bldP spid="3130" grpId="0" animBg="1"/>
      <p:bldP spid="3131" grpId="0" animBg="1"/>
      <p:bldP spid="3132" grpId="0" animBg="1"/>
      <p:bldP spid="3133" grpId="0" animBg="1"/>
      <p:bldP spid="3134" grpId="0" animBg="1"/>
      <p:bldP spid="3135" grpId="0" animBg="1"/>
      <p:bldP spid="3136" grpId="0" animBg="1"/>
      <p:bldP spid="3137" grpId="0" animBg="1"/>
      <p:bldP spid="3138" grpId="0" animBg="1"/>
      <p:bldP spid="3139" grpId="0" animBg="1"/>
      <p:bldP spid="3140" grpId="0" animBg="1"/>
      <p:bldP spid="3142" grpId="0" animBg="1"/>
      <p:bldP spid="3143" grpId="0" animBg="1"/>
      <p:bldP spid="3144" grpId="0" animBg="1"/>
      <p:bldP spid="314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42844" y="1000108"/>
            <a:ext cx="8858312" cy="5643602"/>
          </a:xfrm>
          <a:prstGeom prst="rect">
            <a:avLst/>
          </a:prstGeom>
          <a:solidFill>
            <a:srgbClr val="A9D975">
              <a:alpha val="61000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</a:p>
          <a:p>
            <a:pPr algn="ctr"/>
            <a:endParaRPr lang="ru-RU" dirty="0"/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285720" y="142852"/>
            <a:ext cx="8572560" cy="785818"/>
          </a:xfrm>
          <a:prstGeom prst="round2DiagRect">
            <a:avLst/>
          </a:prstGeom>
          <a:solidFill>
            <a:srgbClr val="A9D975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pic>
        <p:nvPicPr>
          <p:cNvPr id="13" name="Рисунок 12" descr="Рисунок12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858148" y="142852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0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28596" y="4643446"/>
            <a:ext cx="1218667" cy="188365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57158" y="142852"/>
            <a:ext cx="755229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Математические цепочки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71472" y="1428736"/>
            <a:ext cx="1260000" cy="1260000"/>
          </a:xfrm>
          <a:prstGeom prst="round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/>
              <a:t>50</a:t>
            </a:r>
            <a:endParaRPr lang="ru-RU" sz="6000" b="1" dirty="0"/>
          </a:p>
        </p:txBody>
      </p:sp>
      <p:sp>
        <p:nvSpPr>
          <p:cNvPr id="14" name="12-конечная звезда 13"/>
          <p:cNvSpPr/>
          <p:nvPr/>
        </p:nvSpPr>
        <p:spPr>
          <a:xfrm>
            <a:off x="3929058" y="1428736"/>
            <a:ext cx="1260000" cy="1260000"/>
          </a:xfrm>
          <a:prstGeom prst="star12">
            <a:avLst/>
          </a:prstGeom>
          <a:ln w="28575">
            <a:solidFill>
              <a:srgbClr val="9E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12-конечная звезда 16"/>
          <p:cNvSpPr/>
          <p:nvPr/>
        </p:nvSpPr>
        <p:spPr>
          <a:xfrm>
            <a:off x="7143768" y="3857628"/>
            <a:ext cx="1260000" cy="1260000"/>
          </a:xfrm>
          <a:prstGeom prst="star12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12-конечная звезда 17"/>
          <p:cNvSpPr/>
          <p:nvPr/>
        </p:nvSpPr>
        <p:spPr>
          <a:xfrm>
            <a:off x="7072330" y="1285860"/>
            <a:ext cx="1260000" cy="1260000"/>
          </a:xfrm>
          <a:prstGeom prst="star12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12-конечная звезда 18"/>
          <p:cNvSpPr/>
          <p:nvPr/>
        </p:nvSpPr>
        <p:spPr>
          <a:xfrm>
            <a:off x="3857620" y="3143248"/>
            <a:ext cx="1260000" cy="1260000"/>
          </a:xfrm>
          <a:prstGeom prst="star12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71472" y="3214686"/>
            <a:ext cx="1260000" cy="1260000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cs typeface="Times New Roman" pitchFamily="18" charset="0"/>
              </a:rPr>
              <a:t> </a:t>
            </a:r>
            <a:endParaRPr lang="ru-RU" sz="6000" dirty="0">
              <a:solidFill>
                <a:schemeClr val="bg1"/>
              </a:solidFill>
            </a:endParaRPr>
          </a:p>
        </p:txBody>
      </p:sp>
      <p:pic>
        <p:nvPicPr>
          <p:cNvPr id="22" name="Picture 17" descr="arrw_anm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1166885" flipV="1">
            <a:off x="5229740" y="1834256"/>
            <a:ext cx="1928826" cy="357190"/>
          </a:xfrm>
          <a:prstGeom prst="rect">
            <a:avLst/>
          </a:prstGeom>
          <a:noFill/>
        </p:spPr>
      </p:pic>
      <p:pic>
        <p:nvPicPr>
          <p:cNvPr id="23" name="Picture 17" descr="arrw_anm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V="1">
            <a:off x="1928794" y="1928802"/>
            <a:ext cx="1928826" cy="357190"/>
          </a:xfrm>
          <a:prstGeom prst="rect">
            <a:avLst/>
          </a:prstGeom>
          <a:noFill/>
        </p:spPr>
      </p:pic>
      <p:pic>
        <p:nvPicPr>
          <p:cNvPr id="24" name="Picture 17" descr="arrw_anm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0800000" flipV="1">
            <a:off x="1928794" y="3714752"/>
            <a:ext cx="1928826" cy="357190"/>
          </a:xfrm>
          <a:prstGeom prst="rect">
            <a:avLst/>
          </a:prstGeom>
          <a:noFill/>
        </p:spPr>
      </p:pic>
      <p:pic>
        <p:nvPicPr>
          <p:cNvPr id="28" name="Picture 17" descr="arrw_anm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1791501" flipV="1">
            <a:off x="5217455" y="3964511"/>
            <a:ext cx="1928826" cy="357190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2285984" y="1285860"/>
            <a:ext cx="107157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+40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 rot="21147900">
            <a:off x="5723140" y="1153275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:3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1" name="Picture 17" descr="arrw_anm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 flipV="1">
            <a:off x="6965173" y="3036091"/>
            <a:ext cx="1428760" cy="357190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7858148" y="2714620"/>
            <a:ext cx="100013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-10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3" name="TextBox 32"/>
          <p:cNvSpPr txBox="1"/>
          <p:nvPr/>
        </p:nvSpPr>
        <p:spPr>
          <a:xfrm rot="941020">
            <a:off x="5947254" y="3235139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:5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500298" y="3071810"/>
            <a:ext cx="107157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х8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071934" y="1643050"/>
            <a:ext cx="107157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90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286644" y="1500174"/>
            <a:ext cx="107157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429520" y="4071942"/>
            <a:ext cx="107157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143372" y="3357562"/>
            <a:ext cx="71438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14348" y="3286124"/>
            <a:ext cx="9637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32</a:t>
            </a: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143108" y="5286388"/>
            <a:ext cx="5715040" cy="1077218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Какое число получится в конце цепочки?</a:t>
            </a:r>
            <a:endParaRPr lang="ru-RU" sz="32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35" name="Picture 5" descr="вася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8000992" y="571480"/>
            <a:ext cx="1143008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  <p:bldP spid="4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285720" y="142852"/>
            <a:ext cx="8572560" cy="785818"/>
          </a:xfrm>
          <a:prstGeom prst="round2DiagRect">
            <a:avLst/>
          </a:prstGeom>
          <a:solidFill>
            <a:srgbClr val="A9D975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2844" y="1071546"/>
            <a:ext cx="8858312" cy="5643602"/>
          </a:xfrm>
          <a:prstGeom prst="rect">
            <a:avLst/>
          </a:prstGeom>
          <a:solidFill>
            <a:srgbClr val="A9D975">
              <a:alpha val="61000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3" name="Рисунок 12" descr="Рисунок12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786710" y="142852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0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14348" y="5000636"/>
            <a:ext cx="1005832" cy="155468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85720" y="142852"/>
            <a:ext cx="762372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Математические цепочки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142976" y="2000240"/>
            <a:ext cx="1260000" cy="1260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60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857356" y="5072074"/>
            <a:ext cx="1260000" cy="1260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357686" y="3714752"/>
            <a:ext cx="1260000" cy="1260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7000892" y="5072074"/>
            <a:ext cx="1260000" cy="1260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358082" y="2071678"/>
            <a:ext cx="1260000" cy="1260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214810" y="1928802"/>
            <a:ext cx="1260000" cy="1260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4" name="Picture 10" descr="http://pixabay.com/static/uploads/photo/2014/01/29/05/47/down-254093_640.png?i"/>
          <p:cNvPicPr>
            <a:picLocks noChangeAspect="1" noChangeArrowheads="1"/>
          </p:cNvPicPr>
          <p:nvPr/>
        </p:nvPicPr>
        <p:blipFill>
          <a:blip r:embed="rId6" cstate="print"/>
          <a:srcRect l="19311" t="8358" r="14797" b="13908"/>
          <a:stretch>
            <a:fillRect/>
          </a:stretch>
        </p:blipFill>
        <p:spPr bwMode="auto">
          <a:xfrm rot="15565592">
            <a:off x="3002601" y="1816919"/>
            <a:ext cx="517794" cy="1597385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 rot="20767868">
            <a:off x="2505457" y="1760262"/>
            <a:ext cx="107157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+9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Picture 10" descr="http://pixabay.com/static/uploads/photo/2014/01/29/05/47/down-254093_640.png?i"/>
          <p:cNvPicPr>
            <a:picLocks noChangeAspect="1" noChangeArrowheads="1"/>
          </p:cNvPicPr>
          <p:nvPr/>
        </p:nvPicPr>
        <p:blipFill>
          <a:blip r:embed="rId6" cstate="print"/>
          <a:srcRect l="19311" t="8358" r="14797" b="13908"/>
          <a:stretch>
            <a:fillRect/>
          </a:stretch>
        </p:blipFill>
        <p:spPr bwMode="auto">
          <a:xfrm rot="17181915">
            <a:off x="6081078" y="1817871"/>
            <a:ext cx="517794" cy="1597385"/>
          </a:xfrm>
          <a:prstGeom prst="rect">
            <a:avLst/>
          </a:prstGeom>
          <a:noFill/>
        </p:spPr>
      </p:pic>
      <p:sp>
        <p:nvSpPr>
          <p:cNvPr id="28" name="TextBox 27"/>
          <p:cNvSpPr txBox="1"/>
          <p:nvPr/>
        </p:nvSpPr>
        <p:spPr>
          <a:xfrm rot="1135652">
            <a:off x="5953706" y="1796042"/>
            <a:ext cx="107157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:3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" name="Picture 10" descr="http://pixabay.com/static/uploads/photo/2014/01/29/05/47/down-254093_640.png?i"/>
          <p:cNvPicPr>
            <a:picLocks noChangeAspect="1" noChangeArrowheads="1"/>
          </p:cNvPicPr>
          <p:nvPr/>
        </p:nvPicPr>
        <p:blipFill>
          <a:blip r:embed="rId6" cstate="print"/>
          <a:srcRect l="19311" t="8358" r="14797" b="13908"/>
          <a:stretch>
            <a:fillRect/>
          </a:stretch>
        </p:blipFill>
        <p:spPr bwMode="auto">
          <a:xfrm rot="7067927">
            <a:off x="6211930" y="4089066"/>
            <a:ext cx="517794" cy="1597385"/>
          </a:xfrm>
          <a:prstGeom prst="rect">
            <a:avLst/>
          </a:prstGeom>
          <a:noFill/>
        </p:spPr>
      </p:pic>
      <p:pic>
        <p:nvPicPr>
          <p:cNvPr id="30" name="Picture 10" descr="http://pixabay.com/static/uploads/photo/2014/01/29/05/47/down-254093_640.png?i"/>
          <p:cNvPicPr>
            <a:picLocks noChangeAspect="1" noChangeArrowheads="1"/>
          </p:cNvPicPr>
          <p:nvPr/>
        </p:nvPicPr>
        <p:blipFill>
          <a:blip r:embed="rId6" cstate="print"/>
          <a:srcRect l="19311" t="8358" r="14797" b="13908"/>
          <a:stretch>
            <a:fillRect/>
          </a:stretch>
        </p:blipFill>
        <p:spPr bwMode="auto">
          <a:xfrm rot="1269038">
            <a:off x="7343074" y="3468611"/>
            <a:ext cx="517794" cy="1597385"/>
          </a:xfrm>
          <a:prstGeom prst="rect">
            <a:avLst/>
          </a:prstGeom>
          <a:noFill/>
        </p:spPr>
      </p:pic>
      <p:pic>
        <p:nvPicPr>
          <p:cNvPr id="31" name="Picture 10" descr="http://pixabay.com/static/uploads/photo/2014/01/29/05/47/down-254093_640.png?i"/>
          <p:cNvPicPr>
            <a:picLocks noChangeAspect="1" noChangeArrowheads="1"/>
          </p:cNvPicPr>
          <p:nvPr/>
        </p:nvPicPr>
        <p:blipFill>
          <a:blip r:embed="rId6" cstate="print"/>
          <a:srcRect l="19311" t="8358" r="14797" b="13908"/>
          <a:stretch>
            <a:fillRect/>
          </a:stretch>
        </p:blipFill>
        <p:spPr bwMode="auto">
          <a:xfrm rot="9720985">
            <a:off x="2019861" y="3327036"/>
            <a:ext cx="517794" cy="1597385"/>
          </a:xfrm>
          <a:prstGeom prst="rect">
            <a:avLst/>
          </a:prstGeom>
          <a:noFill/>
        </p:spPr>
      </p:pic>
      <p:pic>
        <p:nvPicPr>
          <p:cNvPr id="32" name="Picture 10" descr="http://pixabay.com/static/uploads/photo/2014/01/29/05/47/down-254093_640.png?i"/>
          <p:cNvPicPr>
            <a:picLocks noChangeAspect="1" noChangeArrowheads="1"/>
          </p:cNvPicPr>
          <p:nvPr/>
        </p:nvPicPr>
        <p:blipFill>
          <a:blip r:embed="rId6" cstate="print"/>
          <a:srcRect l="19311" t="8358" r="14797" b="13908"/>
          <a:stretch>
            <a:fillRect/>
          </a:stretch>
        </p:blipFill>
        <p:spPr bwMode="auto">
          <a:xfrm rot="3225631">
            <a:off x="3467267" y="4239973"/>
            <a:ext cx="517794" cy="1597385"/>
          </a:xfrm>
          <a:prstGeom prst="rect">
            <a:avLst/>
          </a:prstGeom>
          <a:noFill/>
        </p:spPr>
      </p:pic>
      <p:sp>
        <p:nvSpPr>
          <p:cNvPr id="33" name="TextBox 32"/>
          <p:cNvSpPr txBox="1"/>
          <p:nvPr/>
        </p:nvSpPr>
        <p:spPr>
          <a:xfrm rot="1135652">
            <a:off x="7811094" y="3867744"/>
            <a:ext cx="107157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-15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 rot="1802255">
            <a:off x="5537930" y="5047381"/>
            <a:ext cx="1249491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х12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 rot="19438420">
            <a:off x="3695674" y="4956431"/>
            <a:ext cx="107157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 rot="20318930">
            <a:off x="957096" y="4111845"/>
            <a:ext cx="1149094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+12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57686" y="2071678"/>
            <a:ext cx="107157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69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 rot="1927619">
            <a:off x="7546101" y="2325009"/>
            <a:ext cx="107157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23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072330" y="5214950"/>
            <a:ext cx="107157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500562" y="3857628"/>
            <a:ext cx="107157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96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071670" y="5214950"/>
            <a:ext cx="107157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48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Rectangle 3"/>
          <p:cNvSpPr>
            <a:spLocks noGrp="1" noChangeArrowheads="1"/>
          </p:cNvSpPr>
          <p:nvPr>
            <p:ph idx="1"/>
          </p:nvPr>
        </p:nvSpPr>
        <p:spPr>
          <a:xfrm>
            <a:off x="428596" y="1214422"/>
            <a:ext cx="8229600" cy="609600"/>
          </a:xfrm>
          <a:solidFill>
            <a:srgbClr val="FFFF99"/>
          </a:solidFill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b="1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Восстановите </a:t>
            </a:r>
            <a:r>
              <a:rPr lang="ru-RU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цепочку вычислений</a:t>
            </a:r>
            <a:endParaRPr lang="ru-RU" b="1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37" name="Picture 5" descr="вася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1714488"/>
            <a:ext cx="107157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1" grpId="0" animBg="1"/>
      <p:bldP spid="39" grpId="0"/>
      <p:bldP spid="40" grpId="0"/>
      <p:bldP spid="41" grpId="0"/>
      <p:bldP spid="42" grpId="0"/>
      <p:bldP spid="4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285720" y="142852"/>
            <a:ext cx="8572560" cy="785818"/>
          </a:xfrm>
          <a:prstGeom prst="round2DiagRect">
            <a:avLst/>
          </a:prstGeom>
          <a:solidFill>
            <a:srgbClr val="A9D975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2844" y="1071546"/>
            <a:ext cx="8858312" cy="5643602"/>
          </a:xfrm>
          <a:prstGeom prst="rect">
            <a:avLst/>
          </a:prstGeom>
          <a:solidFill>
            <a:srgbClr val="A9D975">
              <a:alpha val="61000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					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+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Рисунок12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786710" y="142852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ru-RU" sz="40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57158" y="4429132"/>
            <a:ext cx="1247891" cy="192882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85720" y="142852"/>
            <a:ext cx="762372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Математические цепочки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85786" y="2285992"/>
            <a:ext cx="1620000" cy="1116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41</a:t>
            </a:r>
            <a:endParaRPr lang="ru-RU" sz="5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8-конечная звезда 27"/>
          <p:cNvSpPr/>
          <p:nvPr/>
        </p:nvSpPr>
        <p:spPr>
          <a:xfrm>
            <a:off x="3714744" y="2285992"/>
            <a:ext cx="1728000" cy="1332000"/>
          </a:xfrm>
          <a:prstGeom prst="star8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9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11</a:t>
            </a:r>
            <a:endParaRPr lang="ru-RU" sz="5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8-конечная звезда 28"/>
          <p:cNvSpPr/>
          <p:nvPr/>
        </p:nvSpPr>
        <p:spPr>
          <a:xfrm>
            <a:off x="6572264" y="2214554"/>
            <a:ext cx="1728000" cy="1332000"/>
          </a:xfrm>
          <a:prstGeom prst="star8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9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110</a:t>
            </a:r>
            <a:endParaRPr lang="ru-RU" sz="5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8-конечная звезда 29"/>
          <p:cNvSpPr/>
          <p:nvPr/>
        </p:nvSpPr>
        <p:spPr>
          <a:xfrm>
            <a:off x="4429124" y="3857628"/>
            <a:ext cx="1728000" cy="1332000"/>
          </a:xfrm>
          <a:prstGeom prst="star8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9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32</a:t>
            </a:r>
            <a:endParaRPr lang="ru-RU" sz="5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8-конечная звезда 30"/>
          <p:cNvSpPr/>
          <p:nvPr/>
        </p:nvSpPr>
        <p:spPr>
          <a:xfrm>
            <a:off x="6929454" y="4857760"/>
            <a:ext cx="1728000" cy="1332000"/>
          </a:xfrm>
          <a:prstGeom prst="star8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9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160</a:t>
            </a:r>
            <a:endParaRPr lang="ru-RU" sz="5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000232" y="5143512"/>
            <a:ext cx="1620000" cy="1080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5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Rectangle 3"/>
          <p:cNvSpPr>
            <a:spLocks noGrp="1" noChangeArrowheads="1"/>
          </p:cNvSpPr>
          <p:nvPr>
            <p:ph idx="1"/>
          </p:nvPr>
        </p:nvSpPr>
        <p:spPr>
          <a:xfrm>
            <a:off x="1357290" y="1214422"/>
            <a:ext cx="6357982" cy="609600"/>
          </a:xfrm>
          <a:solidFill>
            <a:srgbClr val="FFFF99"/>
          </a:solidFill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Восстановите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цепочку</a:t>
            </a:r>
            <a:endParaRPr lang="ru-RU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26628" name="Picture 4" descr="http://knap.ucoz.ru/_pu/0/30175675.gif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2071670" y="2428868"/>
            <a:ext cx="2000264" cy="857256"/>
          </a:xfrm>
          <a:prstGeom prst="rect">
            <a:avLst/>
          </a:prstGeom>
          <a:noFill/>
        </p:spPr>
      </p:pic>
      <p:pic>
        <p:nvPicPr>
          <p:cNvPr id="36" name="Picture 4" descr="http://knap.ucoz.ru/_pu/0/30175675.gif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4929190" y="2428868"/>
            <a:ext cx="2000264" cy="928694"/>
          </a:xfrm>
          <a:prstGeom prst="rect">
            <a:avLst/>
          </a:prstGeom>
          <a:noFill/>
        </p:spPr>
      </p:pic>
      <p:pic>
        <p:nvPicPr>
          <p:cNvPr id="37" name="Picture 4" descr="http://knap.ucoz.ru/_pu/0/30175675.gif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6500826" y="3786190"/>
            <a:ext cx="2000264" cy="857256"/>
          </a:xfrm>
          <a:prstGeom prst="rect">
            <a:avLst/>
          </a:prstGeom>
          <a:noFill/>
        </p:spPr>
      </p:pic>
      <p:pic>
        <p:nvPicPr>
          <p:cNvPr id="38" name="Picture 4" descr="http://knap.ucoz.ru/_pu/0/30175675.gif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618536">
            <a:off x="5519733" y="4574424"/>
            <a:ext cx="2000264" cy="841899"/>
          </a:xfrm>
          <a:prstGeom prst="rect">
            <a:avLst/>
          </a:prstGeom>
          <a:noFill/>
        </p:spPr>
      </p:pic>
      <p:pic>
        <p:nvPicPr>
          <p:cNvPr id="39" name="Picture 4" descr="http://knap.ucoz.ru/_pu/0/30175675.gif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628918">
            <a:off x="2933827" y="4334223"/>
            <a:ext cx="2000264" cy="832163"/>
          </a:xfrm>
          <a:prstGeom prst="rect">
            <a:avLst/>
          </a:prstGeom>
          <a:noFill/>
        </p:spPr>
      </p:pic>
      <p:sp>
        <p:nvSpPr>
          <p:cNvPr id="40" name="WordArt 16"/>
          <p:cNvSpPr>
            <a:spLocks noChangeArrowheads="1" noChangeShapeType="1" noTextEdit="1"/>
          </p:cNvSpPr>
          <p:nvPr/>
        </p:nvSpPr>
        <p:spPr bwMode="auto">
          <a:xfrm>
            <a:off x="2714612" y="2285992"/>
            <a:ext cx="360363" cy="73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-</a:t>
            </a:r>
          </a:p>
        </p:txBody>
      </p:sp>
      <p:sp>
        <p:nvSpPr>
          <p:cNvPr id="41" name="WordArt 36"/>
          <p:cNvSpPr>
            <a:spLocks noChangeArrowheads="1" noChangeShapeType="1" noTextEdit="1"/>
          </p:cNvSpPr>
          <p:nvPr/>
        </p:nvSpPr>
        <p:spPr bwMode="auto">
          <a:xfrm>
            <a:off x="3143240" y="2071678"/>
            <a:ext cx="500066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30</a:t>
            </a:r>
          </a:p>
        </p:txBody>
      </p:sp>
      <p:sp>
        <p:nvSpPr>
          <p:cNvPr id="42" name="WordArt 37"/>
          <p:cNvSpPr>
            <a:spLocks noChangeArrowheads="1" noChangeShapeType="1" noTextEdit="1"/>
          </p:cNvSpPr>
          <p:nvPr/>
        </p:nvSpPr>
        <p:spPr bwMode="auto">
          <a:xfrm>
            <a:off x="5786446" y="2071678"/>
            <a:ext cx="504000" cy="43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10</a:t>
            </a:r>
          </a:p>
        </p:txBody>
      </p:sp>
      <p:sp>
        <p:nvSpPr>
          <p:cNvPr id="43" name="WordArt 37"/>
          <p:cNvSpPr>
            <a:spLocks noChangeArrowheads="1" noChangeShapeType="1" noTextEdit="1"/>
          </p:cNvSpPr>
          <p:nvPr/>
        </p:nvSpPr>
        <p:spPr bwMode="auto">
          <a:xfrm>
            <a:off x="5429256" y="2214554"/>
            <a:ext cx="285752" cy="32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err="1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х</a:t>
            </a:r>
            <a:endParaRPr lang="ru-RU" sz="3600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4" name="WordArt 36"/>
          <p:cNvSpPr>
            <a:spLocks noChangeArrowheads="1" noChangeShapeType="1" noTextEdit="1"/>
          </p:cNvSpPr>
          <p:nvPr/>
        </p:nvSpPr>
        <p:spPr bwMode="auto">
          <a:xfrm>
            <a:off x="8215338" y="3714752"/>
            <a:ext cx="500066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50</a:t>
            </a:r>
            <a:endParaRPr lang="ru-RU" sz="3600" kern="10" dirty="0">
              <a:ln w="38100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5" name="TextBox 44"/>
          <p:cNvSpPr txBox="1"/>
          <p:nvPr/>
        </p:nvSpPr>
        <p:spPr>
          <a:xfrm rot="2232444">
            <a:off x="5979267" y="5185603"/>
            <a:ext cx="6655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5</a:t>
            </a:r>
            <a:endParaRPr lang="ru-RU" sz="5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 rot="19540621">
            <a:off x="3671486" y="5158442"/>
            <a:ext cx="82586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endParaRPr lang="ru-RU" sz="5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" name="Picture 5" descr="вася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785794"/>
            <a:ext cx="107157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TextBox 33"/>
          <p:cNvSpPr txBox="1"/>
          <p:nvPr/>
        </p:nvSpPr>
        <p:spPr>
          <a:xfrm rot="2880192">
            <a:off x="5904700" y="4990781"/>
            <a:ext cx="35719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5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 rot="19383367">
            <a:off x="4295054" y="4807152"/>
            <a:ext cx="35719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5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4" grpId="0" animBg="1"/>
      <p:bldP spid="45" grpId="0"/>
      <p:bldP spid="4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42844" y="1071546"/>
            <a:ext cx="8858312" cy="5643602"/>
          </a:xfrm>
          <a:prstGeom prst="rect">
            <a:avLst/>
          </a:prstGeom>
          <a:solidFill>
            <a:schemeClr val="accent6">
              <a:lumMod val="60000"/>
              <a:lumOff val="40000"/>
              <a:alpha val="61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285720" y="142852"/>
            <a:ext cx="8572560" cy="785818"/>
          </a:xfrm>
          <a:prstGeom prst="round2Diag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pic>
        <p:nvPicPr>
          <p:cNvPr id="15" name="Рисунок 14" descr="Рисунок1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285852" y="142852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Геометрия</a:t>
            </a:r>
            <a:endParaRPr lang="ru-RU" sz="40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15272" y="142852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0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000100" y="4643446"/>
            <a:ext cx="1234270" cy="1904880"/>
          </a:xfrm>
          <a:prstGeom prst="rect">
            <a:avLst/>
          </a:prstGeom>
        </p:spPr>
      </p:pic>
      <p:grpSp>
        <p:nvGrpSpPr>
          <p:cNvPr id="10" name="Group 31"/>
          <p:cNvGrpSpPr>
            <a:grpSpLocks/>
          </p:cNvGrpSpPr>
          <p:nvPr/>
        </p:nvGrpSpPr>
        <p:grpSpPr bwMode="auto">
          <a:xfrm>
            <a:off x="500034" y="1643050"/>
            <a:ext cx="1295400" cy="2114550"/>
            <a:chOff x="295" y="1071"/>
            <a:chExt cx="816" cy="1332"/>
          </a:xfrm>
        </p:grpSpPr>
        <p:grpSp>
          <p:nvGrpSpPr>
            <p:cNvPr id="11" name="Group 14"/>
            <p:cNvGrpSpPr>
              <a:grpSpLocks/>
            </p:cNvGrpSpPr>
            <p:nvPr/>
          </p:nvGrpSpPr>
          <p:grpSpPr bwMode="auto">
            <a:xfrm>
              <a:off x="295" y="1071"/>
              <a:ext cx="816" cy="817"/>
              <a:chOff x="567" y="1570"/>
              <a:chExt cx="816" cy="817"/>
            </a:xfrm>
          </p:grpSpPr>
          <p:sp>
            <p:nvSpPr>
              <p:cNvPr id="13" name="Rectangle 4"/>
              <p:cNvSpPr>
                <a:spLocks noChangeArrowheads="1"/>
              </p:cNvSpPr>
              <p:nvPr/>
            </p:nvSpPr>
            <p:spPr bwMode="auto">
              <a:xfrm>
                <a:off x="567" y="1570"/>
                <a:ext cx="816" cy="817"/>
              </a:xfrm>
              <a:prstGeom prst="rect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ru-RU" sz="1800">
                  <a:latin typeface="Verdana" pitchFamily="34" charset="0"/>
                </a:endParaRPr>
              </a:p>
            </p:txBody>
          </p:sp>
          <p:sp>
            <p:nvSpPr>
              <p:cNvPr id="14" name="Oval 5"/>
              <p:cNvSpPr>
                <a:spLocks noChangeArrowheads="1"/>
              </p:cNvSpPr>
              <p:nvPr/>
            </p:nvSpPr>
            <p:spPr bwMode="auto">
              <a:xfrm>
                <a:off x="567" y="1570"/>
                <a:ext cx="816" cy="817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ru-RU" sz="1800">
                  <a:latin typeface="Verdana" pitchFamily="34" charset="0"/>
                </a:endParaRPr>
              </a:p>
            </p:txBody>
          </p:sp>
        </p:grpSp>
        <p:sp>
          <p:nvSpPr>
            <p:cNvPr id="12" name="Text Box 8"/>
            <p:cNvSpPr txBox="1">
              <a:spLocks noChangeArrowheads="1"/>
            </p:cNvSpPr>
            <p:nvPr/>
          </p:nvSpPr>
          <p:spPr bwMode="auto">
            <a:xfrm>
              <a:off x="567" y="2115"/>
              <a:ext cx="31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sz="2400" b="1">
                  <a:latin typeface="Verdana" pitchFamily="34" charset="0"/>
                </a:rPr>
                <a:t>1</a:t>
              </a:r>
            </a:p>
          </p:txBody>
        </p:sp>
      </p:grpSp>
      <p:grpSp>
        <p:nvGrpSpPr>
          <p:cNvPr id="18" name="Group 32"/>
          <p:cNvGrpSpPr>
            <a:grpSpLocks/>
          </p:cNvGrpSpPr>
          <p:nvPr/>
        </p:nvGrpSpPr>
        <p:grpSpPr bwMode="auto">
          <a:xfrm>
            <a:off x="1857356" y="2857496"/>
            <a:ext cx="1439863" cy="2257425"/>
            <a:chOff x="1247" y="1752"/>
            <a:chExt cx="907" cy="1422"/>
          </a:xfrm>
        </p:grpSpPr>
        <p:grpSp>
          <p:nvGrpSpPr>
            <p:cNvPr id="19" name="Group 15"/>
            <p:cNvGrpSpPr>
              <a:grpSpLocks/>
            </p:cNvGrpSpPr>
            <p:nvPr/>
          </p:nvGrpSpPr>
          <p:grpSpPr bwMode="auto">
            <a:xfrm>
              <a:off x="1247" y="1752"/>
              <a:ext cx="907" cy="908"/>
              <a:chOff x="1655" y="1525"/>
              <a:chExt cx="907" cy="908"/>
            </a:xfrm>
          </p:grpSpPr>
          <p:sp>
            <p:nvSpPr>
              <p:cNvPr id="21" name="Oval 6"/>
              <p:cNvSpPr>
                <a:spLocks noChangeArrowheads="1"/>
              </p:cNvSpPr>
              <p:nvPr/>
            </p:nvSpPr>
            <p:spPr bwMode="auto">
              <a:xfrm>
                <a:off x="1655" y="1525"/>
                <a:ext cx="907" cy="908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ru-RU" sz="1800">
                  <a:latin typeface="Verdana" pitchFamily="34" charset="0"/>
                </a:endParaRPr>
              </a:p>
            </p:txBody>
          </p:sp>
          <p:sp>
            <p:nvSpPr>
              <p:cNvPr id="22" name="Rectangle 7"/>
              <p:cNvSpPr>
                <a:spLocks noChangeArrowheads="1"/>
              </p:cNvSpPr>
              <p:nvPr/>
            </p:nvSpPr>
            <p:spPr bwMode="auto">
              <a:xfrm>
                <a:off x="1791" y="1661"/>
                <a:ext cx="635" cy="635"/>
              </a:xfrm>
              <a:prstGeom prst="rect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ru-RU" sz="1800">
                  <a:latin typeface="Verdana" pitchFamily="34" charset="0"/>
                </a:endParaRPr>
              </a:p>
            </p:txBody>
          </p:sp>
        </p:grpSp>
        <p:sp>
          <p:nvSpPr>
            <p:cNvPr id="20" name="Text Box 9"/>
            <p:cNvSpPr txBox="1">
              <a:spLocks noChangeArrowheads="1"/>
            </p:cNvSpPr>
            <p:nvPr/>
          </p:nvSpPr>
          <p:spPr bwMode="auto">
            <a:xfrm>
              <a:off x="1610" y="2886"/>
              <a:ext cx="31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sz="2400" b="1">
                  <a:latin typeface="Verdana" pitchFamily="34" charset="0"/>
                </a:rPr>
                <a:t>2</a:t>
              </a:r>
            </a:p>
          </p:txBody>
        </p:sp>
      </p:grpSp>
      <p:grpSp>
        <p:nvGrpSpPr>
          <p:cNvPr id="23" name="Group 34"/>
          <p:cNvGrpSpPr>
            <a:grpSpLocks/>
          </p:cNvGrpSpPr>
          <p:nvPr/>
        </p:nvGrpSpPr>
        <p:grpSpPr bwMode="auto">
          <a:xfrm>
            <a:off x="4214810" y="2428868"/>
            <a:ext cx="1944687" cy="2041525"/>
            <a:chOff x="3107" y="1162"/>
            <a:chExt cx="1225" cy="1286"/>
          </a:xfrm>
        </p:grpSpPr>
        <p:grpSp>
          <p:nvGrpSpPr>
            <p:cNvPr id="24" name="Group 23"/>
            <p:cNvGrpSpPr>
              <a:grpSpLocks/>
            </p:cNvGrpSpPr>
            <p:nvPr/>
          </p:nvGrpSpPr>
          <p:grpSpPr bwMode="auto">
            <a:xfrm>
              <a:off x="3107" y="1162"/>
              <a:ext cx="1225" cy="953"/>
              <a:chOff x="3107" y="1162"/>
              <a:chExt cx="1225" cy="953"/>
            </a:xfrm>
          </p:grpSpPr>
          <p:sp>
            <p:nvSpPr>
              <p:cNvPr id="27" name="AutoShape 17"/>
              <p:cNvSpPr>
                <a:spLocks noChangeArrowheads="1"/>
              </p:cNvSpPr>
              <p:nvPr/>
            </p:nvSpPr>
            <p:spPr bwMode="auto">
              <a:xfrm>
                <a:off x="3107" y="1434"/>
                <a:ext cx="589" cy="635"/>
              </a:xfrm>
              <a:prstGeom prst="triangle">
                <a:avLst>
                  <a:gd name="adj" fmla="val 50000"/>
                </a:avLst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ru-RU" sz="1800">
                  <a:latin typeface="Verdana" pitchFamily="34" charset="0"/>
                </a:endParaRPr>
              </a:p>
            </p:txBody>
          </p:sp>
          <p:sp>
            <p:nvSpPr>
              <p:cNvPr id="30" name="Oval 18"/>
              <p:cNvSpPr>
                <a:spLocks noChangeArrowheads="1"/>
              </p:cNvSpPr>
              <p:nvPr/>
            </p:nvSpPr>
            <p:spPr bwMode="auto">
              <a:xfrm>
                <a:off x="3379" y="1162"/>
                <a:ext cx="953" cy="953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ru-RU" sz="1800">
                  <a:latin typeface="Verdana" pitchFamily="34" charset="0"/>
                </a:endParaRPr>
              </a:p>
            </p:txBody>
          </p:sp>
          <p:sp>
            <p:nvSpPr>
              <p:cNvPr id="31" name="Line 19"/>
              <p:cNvSpPr>
                <a:spLocks noChangeShapeType="1"/>
              </p:cNvSpPr>
              <p:nvPr/>
            </p:nvSpPr>
            <p:spPr bwMode="auto">
              <a:xfrm>
                <a:off x="3424" y="1434"/>
                <a:ext cx="227" cy="63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6" name="Text Box 20"/>
            <p:cNvSpPr txBox="1">
              <a:spLocks noChangeArrowheads="1"/>
            </p:cNvSpPr>
            <p:nvPr/>
          </p:nvSpPr>
          <p:spPr bwMode="auto">
            <a:xfrm>
              <a:off x="3969" y="2160"/>
              <a:ext cx="31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sz="2400" b="1">
                  <a:latin typeface="Verdana" pitchFamily="34" charset="0"/>
                </a:rPr>
                <a:t>4</a:t>
              </a:r>
            </a:p>
          </p:txBody>
        </p:sp>
      </p:grpSp>
      <p:grpSp>
        <p:nvGrpSpPr>
          <p:cNvPr id="32" name="Group 33"/>
          <p:cNvGrpSpPr>
            <a:grpSpLocks/>
          </p:cNvGrpSpPr>
          <p:nvPr/>
        </p:nvGrpSpPr>
        <p:grpSpPr bwMode="auto">
          <a:xfrm>
            <a:off x="3428992" y="4643446"/>
            <a:ext cx="1873250" cy="1898650"/>
            <a:chOff x="2290" y="2704"/>
            <a:chExt cx="1180" cy="1196"/>
          </a:xfrm>
        </p:grpSpPr>
        <p:grpSp>
          <p:nvGrpSpPr>
            <p:cNvPr id="33" name="Group 16"/>
            <p:cNvGrpSpPr>
              <a:grpSpLocks/>
            </p:cNvGrpSpPr>
            <p:nvPr/>
          </p:nvGrpSpPr>
          <p:grpSpPr bwMode="auto">
            <a:xfrm>
              <a:off x="2290" y="2704"/>
              <a:ext cx="1180" cy="816"/>
              <a:chOff x="2653" y="1616"/>
              <a:chExt cx="1180" cy="816"/>
            </a:xfrm>
          </p:grpSpPr>
          <p:sp>
            <p:nvSpPr>
              <p:cNvPr id="35" name="Rectangle 10"/>
              <p:cNvSpPr>
                <a:spLocks noChangeArrowheads="1"/>
              </p:cNvSpPr>
              <p:nvPr/>
            </p:nvSpPr>
            <p:spPr bwMode="auto">
              <a:xfrm>
                <a:off x="2653" y="1616"/>
                <a:ext cx="816" cy="816"/>
              </a:xfrm>
              <a:prstGeom prst="rect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ru-RU" sz="1800">
                  <a:latin typeface="Verdana" pitchFamily="34" charset="0"/>
                </a:endParaRPr>
              </a:p>
            </p:txBody>
          </p:sp>
          <p:sp>
            <p:nvSpPr>
              <p:cNvPr id="36" name="Oval 11"/>
              <p:cNvSpPr>
                <a:spLocks noChangeArrowheads="1"/>
              </p:cNvSpPr>
              <p:nvPr/>
            </p:nvSpPr>
            <p:spPr bwMode="auto">
              <a:xfrm>
                <a:off x="3016" y="1616"/>
                <a:ext cx="817" cy="816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ru-RU" sz="1800">
                  <a:latin typeface="Verdana" pitchFamily="34" charset="0"/>
                </a:endParaRPr>
              </a:p>
            </p:txBody>
          </p:sp>
          <p:sp>
            <p:nvSpPr>
              <p:cNvPr id="37" name="Line 12"/>
              <p:cNvSpPr>
                <a:spLocks noChangeShapeType="1"/>
              </p:cNvSpPr>
              <p:nvPr/>
            </p:nvSpPr>
            <p:spPr bwMode="auto">
              <a:xfrm>
                <a:off x="3424" y="1616"/>
                <a:ext cx="0" cy="81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4" name="Text Box 13"/>
            <p:cNvSpPr txBox="1">
              <a:spLocks noChangeArrowheads="1"/>
            </p:cNvSpPr>
            <p:nvPr/>
          </p:nvSpPr>
          <p:spPr bwMode="auto">
            <a:xfrm>
              <a:off x="2608" y="3612"/>
              <a:ext cx="31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sz="2400" b="1">
                  <a:latin typeface="Verdana" pitchFamily="34" charset="0"/>
                </a:rPr>
                <a:t>3</a:t>
              </a:r>
            </a:p>
          </p:txBody>
        </p:sp>
      </p:grpSp>
      <p:grpSp>
        <p:nvGrpSpPr>
          <p:cNvPr id="38" name="Group 35"/>
          <p:cNvGrpSpPr>
            <a:grpSpLocks/>
          </p:cNvGrpSpPr>
          <p:nvPr/>
        </p:nvGrpSpPr>
        <p:grpSpPr bwMode="auto">
          <a:xfrm>
            <a:off x="6429388" y="3000372"/>
            <a:ext cx="2160587" cy="3049588"/>
            <a:chOff x="4059" y="2205"/>
            <a:chExt cx="1361" cy="1921"/>
          </a:xfrm>
        </p:grpSpPr>
        <p:grpSp>
          <p:nvGrpSpPr>
            <p:cNvPr id="39" name="Group 30"/>
            <p:cNvGrpSpPr>
              <a:grpSpLocks/>
            </p:cNvGrpSpPr>
            <p:nvPr/>
          </p:nvGrpSpPr>
          <p:grpSpPr bwMode="auto">
            <a:xfrm>
              <a:off x="4059" y="2205"/>
              <a:ext cx="1361" cy="1361"/>
              <a:chOff x="4014" y="2387"/>
              <a:chExt cx="1361" cy="1361"/>
            </a:xfrm>
          </p:grpSpPr>
          <p:sp>
            <p:nvSpPr>
              <p:cNvPr id="41" name="Rectangle 21"/>
              <p:cNvSpPr>
                <a:spLocks noChangeArrowheads="1"/>
              </p:cNvSpPr>
              <p:nvPr/>
            </p:nvSpPr>
            <p:spPr bwMode="auto">
              <a:xfrm>
                <a:off x="4014" y="3022"/>
                <a:ext cx="771" cy="726"/>
              </a:xfrm>
              <a:prstGeom prst="rect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ru-RU" sz="1800">
                  <a:latin typeface="Verdana" pitchFamily="34" charset="0"/>
                </a:endParaRPr>
              </a:p>
            </p:txBody>
          </p:sp>
          <p:sp>
            <p:nvSpPr>
              <p:cNvPr id="42" name="Oval 22"/>
              <p:cNvSpPr>
                <a:spLocks noChangeArrowheads="1"/>
              </p:cNvSpPr>
              <p:nvPr/>
            </p:nvSpPr>
            <p:spPr bwMode="auto">
              <a:xfrm>
                <a:off x="4468" y="2387"/>
                <a:ext cx="907" cy="908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ru-RU" sz="1800">
                  <a:latin typeface="Verdana" pitchFamily="34" charset="0"/>
                </a:endParaRPr>
              </a:p>
            </p:txBody>
          </p:sp>
          <p:sp>
            <p:nvSpPr>
              <p:cNvPr id="43" name="Line 27"/>
              <p:cNvSpPr>
                <a:spLocks noChangeShapeType="1"/>
              </p:cNvSpPr>
              <p:nvPr/>
            </p:nvSpPr>
            <p:spPr bwMode="auto">
              <a:xfrm>
                <a:off x="4513" y="3022"/>
                <a:ext cx="27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" name="Line 28"/>
              <p:cNvSpPr>
                <a:spLocks noChangeShapeType="1"/>
              </p:cNvSpPr>
              <p:nvPr/>
            </p:nvSpPr>
            <p:spPr bwMode="auto">
              <a:xfrm>
                <a:off x="4785" y="3022"/>
                <a:ext cx="0" cy="27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40" name="Text Box 29"/>
            <p:cNvSpPr txBox="1">
              <a:spLocks noChangeArrowheads="1"/>
            </p:cNvSpPr>
            <p:nvPr/>
          </p:nvSpPr>
          <p:spPr bwMode="auto">
            <a:xfrm>
              <a:off x="4286" y="3838"/>
              <a:ext cx="31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sz="2400" b="1">
                  <a:latin typeface="Verdana" pitchFamily="34" charset="0"/>
                </a:rPr>
                <a:t>5</a:t>
              </a: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2214546" y="1285860"/>
            <a:ext cx="6143667" cy="646331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>
              <a:spcBef>
                <a:spcPct val="50000"/>
              </a:spcBef>
            </a:pPr>
            <a:r>
              <a:rPr lang="ru-RU" sz="3600" b="1" spc="50" dirty="0">
                <a:ln w="11430"/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Какая фигура лишняя?</a:t>
            </a:r>
          </a:p>
        </p:txBody>
      </p:sp>
      <p:pic>
        <p:nvPicPr>
          <p:cNvPr id="47" name="Picture 10" descr="сова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-142900"/>
            <a:ext cx="2071670" cy="2071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285720" y="142852"/>
            <a:ext cx="8572560" cy="785818"/>
          </a:xfrm>
          <a:prstGeom prst="round2Diag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42844" y="1071546"/>
            <a:ext cx="8858312" cy="5643602"/>
          </a:xfrm>
          <a:prstGeom prst="rect">
            <a:avLst/>
          </a:prstGeom>
          <a:solidFill>
            <a:schemeClr val="accent6">
              <a:lumMod val="60000"/>
              <a:lumOff val="40000"/>
              <a:alpha val="61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Рисунок1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214414" y="142852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Геометрия</a:t>
            </a:r>
            <a:endParaRPr lang="ru-RU" sz="40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15272" y="142852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0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57224" y="4524974"/>
            <a:ext cx="1357322" cy="2094790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571472" y="5357826"/>
            <a:ext cx="3429024" cy="646331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spcBef>
                <a:spcPct val="50000"/>
              </a:spcBef>
            </a:pPr>
            <a:r>
              <a:rPr lang="ru-RU" sz="3600" b="1" spc="50" dirty="0" smtClean="0">
                <a:ln w="11430"/>
                <a:solidFill>
                  <a:srgbClr val="9E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3600" b="1" spc="50" dirty="0" smtClean="0">
                <a:ln w="11430"/>
                <a:solidFill>
                  <a:srgbClr val="9E0000"/>
                </a:solidFill>
                <a:latin typeface="Georgia" pitchFamily="18" charset="0"/>
              </a:rPr>
              <a:t>8 квадратов</a:t>
            </a:r>
            <a:endParaRPr lang="ru-RU" sz="3600" b="1" spc="50" dirty="0">
              <a:ln w="11430"/>
              <a:solidFill>
                <a:srgbClr val="9E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grpSp>
        <p:nvGrpSpPr>
          <p:cNvPr id="32" name="Группа 31"/>
          <p:cNvGrpSpPr/>
          <p:nvPr/>
        </p:nvGrpSpPr>
        <p:grpSpPr>
          <a:xfrm>
            <a:off x="3428991" y="2143116"/>
            <a:ext cx="4534315" cy="4143404"/>
            <a:chOff x="3428991" y="2143116"/>
            <a:chExt cx="4534315" cy="4143404"/>
          </a:xfrm>
        </p:grpSpPr>
        <p:cxnSp>
          <p:nvCxnSpPr>
            <p:cNvPr id="12" name="Прямая соединительная линия 11"/>
            <p:cNvCxnSpPr/>
            <p:nvPr/>
          </p:nvCxnSpPr>
          <p:spPr bwMode="auto">
            <a:xfrm rot="5400000">
              <a:off x="2094815" y="3477293"/>
              <a:ext cx="2668352" cy="0"/>
            </a:xfrm>
            <a:prstGeom prst="line">
              <a:avLst/>
            </a:prstGeom>
            <a:ln w="76200">
              <a:solidFill>
                <a:srgbClr val="CC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 bwMode="auto">
            <a:xfrm>
              <a:off x="3428992" y="4811468"/>
              <a:ext cx="2660519" cy="1842"/>
            </a:xfrm>
            <a:prstGeom prst="line">
              <a:avLst/>
            </a:prstGeom>
            <a:ln w="76200">
              <a:solidFill>
                <a:srgbClr val="CC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 bwMode="auto">
            <a:xfrm>
              <a:off x="3428992" y="2143116"/>
              <a:ext cx="2660519" cy="1841"/>
            </a:xfrm>
            <a:prstGeom prst="line">
              <a:avLst/>
            </a:prstGeom>
            <a:ln w="76200">
              <a:solidFill>
                <a:srgbClr val="CC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 bwMode="auto">
            <a:xfrm rot="5400000">
              <a:off x="4754366" y="3476323"/>
              <a:ext cx="2668352" cy="1938"/>
            </a:xfrm>
            <a:prstGeom prst="line">
              <a:avLst/>
            </a:prstGeom>
            <a:ln w="76200">
              <a:solidFill>
                <a:srgbClr val="CC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 bwMode="auto">
            <a:xfrm rot="5400000">
              <a:off x="3028340" y="4259935"/>
              <a:ext cx="2576276" cy="0"/>
            </a:xfrm>
            <a:prstGeom prst="line">
              <a:avLst/>
            </a:prstGeom>
            <a:ln w="76200">
              <a:solidFill>
                <a:srgbClr val="CC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 bwMode="auto">
            <a:xfrm>
              <a:off x="4316478" y="2971797"/>
              <a:ext cx="2658581" cy="1841"/>
            </a:xfrm>
            <a:prstGeom prst="line">
              <a:avLst/>
            </a:prstGeom>
            <a:ln w="76200">
              <a:solidFill>
                <a:srgbClr val="CC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 bwMode="auto">
            <a:xfrm rot="5400000">
              <a:off x="5686920" y="4259935"/>
              <a:ext cx="2576276" cy="0"/>
            </a:xfrm>
            <a:prstGeom prst="line">
              <a:avLst/>
            </a:prstGeom>
            <a:ln w="76200">
              <a:solidFill>
                <a:srgbClr val="CC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 bwMode="auto">
            <a:xfrm>
              <a:off x="4316478" y="5548073"/>
              <a:ext cx="2658581" cy="1842"/>
            </a:xfrm>
            <a:prstGeom prst="line">
              <a:avLst/>
            </a:prstGeom>
            <a:ln w="76200">
              <a:solidFill>
                <a:srgbClr val="CC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 bwMode="auto">
            <a:xfrm rot="5400000">
              <a:off x="3959926" y="5042578"/>
              <a:ext cx="2484200" cy="0"/>
            </a:xfrm>
            <a:prstGeom prst="line">
              <a:avLst/>
            </a:prstGeom>
            <a:ln w="76200">
              <a:solidFill>
                <a:srgbClr val="CC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 bwMode="auto">
            <a:xfrm>
              <a:off x="5202026" y="3800478"/>
              <a:ext cx="2759343" cy="1841"/>
            </a:xfrm>
            <a:prstGeom prst="line">
              <a:avLst/>
            </a:prstGeom>
            <a:ln w="76200">
              <a:solidFill>
                <a:srgbClr val="CC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 bwMode="auto">
            <a:xfrm rot="5400000">
              <a:off x="6719316" y="5042530"/>
              <a:ext cx="2486042" cy="1938"/>
            </a:xfrm>
            <a:prstGeom prst="line">
              <a:avLst/>
            </a:prstGeom>
            <a:ln w="76200">
              <a:solidFill>
                <a:srgbClr val="CC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 bwMode="auto">
            <a:xfrm rot="10800000">
              <a:off x="5202026" y="6284678"/>
              <a:ext cx="2759343" cy="1842"/>
            </a:xfrm>
            <a:prstGeom prst="line">
              <a:avLst/>
            </a:prstGeom>
            <a:ln w="76200">
              <a:solidFill>
                <a:srgbClr val="CC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1428728" y="1214422"/>
            <a:ext cx="6858047" cy="646331"/>
          </a:xfrm>
          <a:prstGeom prst="rect">
            <a:avLst/>
          </a:prstGeom>
          <a:solidFill>
            <a:srgbClr val="FFFF99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>
              <a:spcBef>
                <a:spcPct val="50000"/>
              </a:spcBef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Сколько всего квадратов?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29" name="Picture 10" descr="сова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-142900"/>
            <a:ext cx="200026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285720" y="142852"/>
            <a:ext cx="8572560" cy="785818"/>
          </a:xfrm>
          <a:prstGeom prst="round2Diag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2844" y="1071546"/>
            <a:ext cx="8858312" cy="5643602"/>
          </a:xfrm>
          <a:prstGeom prst="rect">
            <a:avLst/>
          </a:prstGeom>
          <a:solidFill>
            <a:schemeClr val="accent6">
              <a:lumMod val="60000"/>
              <a:lumOff val="40000"/>
              <a:alpha val="61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Рисунок1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285852" y="142852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Геометрия</a:t>
            </a:r>
            <a:endParaRPr lang="ru-RU" sz="40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86710" y="142852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0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142976" y="4572008"/>
            <a:ext cx="1357322" cy="2094790"/>
          </a:xfrm>
          <a:prstGeom prst="rect">
            <a:avLst/>
          </a:prstGeom>
        </p:spPr>
      </p:pic>
      <p:sp>
        <p:nvSpPr>
          <p:cNvPr id="10" name="Равнобедренный треугольник 9"/>
          <p:cNvSpPr/>
          <p:nvPr/>
        </p:nvSpPr>
        <p:spPr>
          <a:xfrm>
            <a:off x="5072066" y="1785926"/>
            <a:ext cx="2928958" cy="2428892"/>
          </a:xfrm>
          <a:prstGeom prst="triangle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572000" y="1714488"/>
            <a:ext cx="4071966" cy="4000528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571472" y="1500174"/>
            <a:ext cx="3500462" cy="2554545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/>
                <a:solidFill>
                  <a:srgbClr val="9E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Какую </a:t>
            </a:r>
            <a:r>
              <a:rPr lang="ru-RU" sz="3200" b="1" spc="50" dirty="0" smtClean="0">
                <a:ln w="11430"/>
                <a:solidFill>
                  <a:srgbClr val="9E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невидимую</a:t>
            </a:r>
            <a:br>
              <a:rPr lang="ru-RU" sz="3200" b="1" spc="50" dirty="0" smtClean="0">
                <a:ln w="11430"/>
                <a:solidFill>
                  <a:srgbClr val="9E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spc="50" dirty="0" smtClean="0">
                <a:ln w="11430"/>
                <a:solidFill>
                  <a:srgbClr val="9E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фигуру </a:t>
            </a:r>
            <a:r>
              <a:rPr lang="ru-RU" sz="3200" b="1" spc="50" dirty="0">
                <a:ln w="11430"/>
                <a:solidFill>
                  <a:srgbClr val="9E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нарисовал треугольник?</a:t>
            </a:r>
          </a:p>
        </p:txBody>
      </p:sp>
      <p:pic>
        <p:nvPicPr>
          <p:cNvPr id="13" name="Picture 10" descr="сова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-142900"/>
            <a:ext cx="200026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33333E-6 C 0.08108 3.33333E-6 0.14688 0.0824 0.14688 0.18356 C 0.14688 0.28495 0.08108 0.36759 -2.77778E-6 0.36759 C -0.0809 0.36759 -0.14635 0.28495 -0.14635 0.18356 C -0.14635 0.0824 -0.0809 3.33333E-6 -2.77778E-6 3.33333E-6 Z " pathEditMode="relative" rAng="0" ptsTypes="fffff">
                                      <p:cBhvr>
                                        <p:cTn id="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285720" y="142852"/>
            <a:ext cx="8572560" cy="785818"/>
          </a:xfrm>
          <a:prstGeom prst="round2Diag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2844" y="1071546"/>
            <a:ext cx="8858312" cy="5643602"/>
          </a:xfrm>
          <a:prstGeom prst="rect">
            <a:avLst/>
          </a:prstGeom>
          <a:solidFill>
            <a:schemeClr val="accent6">
              <a:lumMod val="60000"/>
              <a:lumOff val="40000"/>
              <a:alpha val="61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Рисунок14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214414" y="142852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Геометрия</a:t>
            </a:r>
            <a:endParaRPr lang="ru-RU" sz="40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86710" y="214290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0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71472" y="4286256"/>
            <a:ext cx="1428760" cy="2205041"/>
          </a:xfrm>
          <a:prstGeom prst="rect">
            <a:avLst/>
          </a:prstGeom>
        </p:spPr>
      </p:pic>
      <p:grpSp>
        <p:nvGrpSpPr>
          <p:cNvPr id="10" name="Group 38"/>
          <p:cNvGrpSpPr>
            <a:grpSpLocks/>
          </p:cNvGrpSpPr>
          <p:nvPr/>
        </p:nvGrpSpPr>
        <p:grpSpPr bwMode="auto">
          <a:xfrm>
            <a:off x="1142976" y="2357430"/>
            <a:ext cx="1800000" cy="1800000"/>
            <a:chOff x="612" y="1434"/>
            <a:chExt cx="998" cy="998"/>
          </a:xfrm>
        </p:grpSpPr>
        <p:sp>
          <p:nvSpPr>
            <p:cNvPr id="11" name="Oval 26"/>
            <p:cNvSpPr>
              <a:spLocks noChangeArrowheads="1"/>
            </p:cNvSpPr>
            <p:nvPr/>
          </p:nvSpPr>
          <p:spPr bwMode="auto">
            <a:xfrm>
              <a:off x="612" y="1434"/>
              <a:ext cx="998" cy="997"/>
            </a:xfrm>
            <a:prstGeom prst="ellipse">
              <a:avLst/>
            </a:prstGeom>
            <a:solidFill>
              <a:srgbClr val="66FF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Line 30"/>
            <p:cNvSpPr>
              <a:spLocks noChangeShapeType="1"/>
            </p:cNvSpPr>
            <p:nvPr/>
          </p:nvSpPr>
          <p:spPr bwMode="auto">
            <a:xfrm>
              <a:off x="748" y="1616"/>
              <a:ext cx="72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Line 31"/>
            <p:cNvSpPr>
              <a:spLocks noChangeShapeType="1"/>
            </p:cNvSpPr>
            <p:nvPr/>
          </p:nvSpPr>
          <p:spPr bwMode="auto">
            <a:xfrm>
              <a:off x="1111" y="1979"/>
              <a:ext cx="0" cy="4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4" name="Group 39"/>
          <p:cNvGrpSpPr>
            <a:grpSpLocks/>
          </p:cNvGrpSpPr>
          <p:nvPr/>
        </p:nvGrpSpPr>
        <p:grpSpPr bwMode="auto">
          <a:xfrm>
            <a:off x="3714744" y="2357430"/>
            <a:ext cx="1800000" cy="1800000"/>
            <a:chOff x="2245" y="1434"/>
            <a:chExt cx="997" cy="997"/>
          </a:xfrm>
        </p:grpSpPr>
        <p:sp>
          <p:nvSpPr>
            <p:cNvPr id="18" name="Oval 27"/>
            <p:cNvSpPr>
              <a:spLocks noChangeArrowheads="1"/>
            </p:cNvSpPr>
            <p:nvPr/>
          </p:nvSpPr>
          <p:spPr bwMode="auto">
            <a:xfrm>
              <a:off x="2245" y="1434"/>
              <a:ext cx="997" cy="997"/>
            </a:xfrm>
            <a:prstGeom prst="ellipse">
              <a:avLst/>
            </a:prstGeom>
            <a:solidFill>
              <a:srgbClr val="66FF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Line 32"/>
            <p:cNvSpPr>
              <a:spLocks noChangeShapeType="1"/>
            </p:cNvSpPr>
            <p:nvPr/>
          </p:nvSpPr>
          <p:spPr bwMode="auto">
            <a:xfrm>
              <a:off x="3016" y="1525"/>
              <a:ext cx="0" cy="8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Line 33"/>
            <p:cNvSpPr>
              <a:spLocks noChangeShapeType="1"/>
            </p:cNvSpPr>
            <p:nvPr/>
          </p:nvSpPr>
          <p:spPr bwMode="auto">
            <a:xfrm flipH="1">
              <a:off x="2245" y="1933"/>
              <a:ext cx="45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1" name="Group 40"/>
          <p:cNvGrpSpPr>
            <a:grpSpLocks/>
          </p:cNvGrpSpPr>
          <p:nvPr/>
        </p:nvGrpSpPr>
        <p:grpSpPr bwMode="auto">
          <a:xfrm>
            <a:off x="6357950" y="2357430"/>
            <a:ext cx="1800000" cy="1800000"/>
            <a:chOff x="3833" y="1434"/>
            <a:chExt cx="997" cy="997"/>
          </a:xfrm>
        </p:grpSpPr>
        <p:sp>
          <p:nvSpPr>
            <p:cNvPr id="22" name="Oval 28"/>
            <p:cNvSpPr>
              <a:spLocks noChangeArrowheads="1"/>
            </p:cNvSpPr>
            <p:nvPr/>
          </p:nvSpPr>
          <p:spPr bwMode="auto">
            <a:xfrm>
              <a:off x="3833" y="1434"/>
              <a:ext cx="997" cy="997"/>
            </a:xfrm>
            <a:prstGeom prst="ellipse">
              <a:avLst/>
            </a:prstGeom>
            <a:solidFill>
              <a:srgbClr val="66FF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Line 34"/>
            <p:cNvSpPr>
              <a:spLocks noChangeShapeType="1"/>
            </p:cNvSpPr>
            <p:nvPr/>
          </p:nvSpPr>
          <p:spPr bwMode="auto">
            <a:xfrm flipH="1">
              <a:off x="3923" y="2205"/>
              <a:ext cx="81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Line 35"/>
            <p:cNvSpPr>
              <a:spLocks noChangeShapeType="1"/>
            </p:cNvSpPr>
            <p:nvPr/>
          </p:nvSpPr>
          <p:spPr bwMode="auto">
            <a:xfrm flipH="1" flipV="1">
              <a:off x="4332" y="1434"/>
              <a:ext cx="0" cy="40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6" name="Содержимое 2"/>
          <p:cNvSpPr>
            <a:spLocks noGrp="1"/>
          </p:cNvSpPr>
          <p:nvPr>
            <p:ph idx="1"/>
          </p:nvPr>
        </p:nvSpPr>
        <p:spPr>
          <a:xfrm>
            <a:off x="1000100" y="1285860"/>
            <a:ext cx="7286676" cy="647700"/>
          </a:xfrm>
          <a:solidFill>
            <a:srgbClr val="FFFFCC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Arial" charset="0"/>
              <a:buNone/>
            </a:pPr>
            <a:r>
              <a:rPr lang="ru-RU" b="1" spc="50" dirty="0" smtClean="0">
                <a:ln w="11430"/>
                <a:solidFill>
                  <a:srgbClr val="9E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Нарисуйте  четвертую фигуру</a:t>
            </a:r>
          </a:p>
          <a:p>
            <a:pPr algn="ctr">
              <a:buFont typeface="Arial" charset="0"/>
              <a:buNone/>
            </a:pPr>
            <a:endParaRPr lang="ru-RU" b="1" spc="50" dirty="0" smtClean="0">
              <a:ln w="11430"/>
              <a:solidFill>
                <a:srgbClr val="9E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grpSp>
        <p:nvGrpSpPr>
          <p:cNvPr id="27" name="Group 41"/>
          <p:cNvGrpSpPr>
            <a:grpSpLocks/>
          </p:cNvGrpSpPr>
          <p:nvPr/>
        </p:nvGrpSpPr>
        <p:grpSpPr bwMode="auto">
          <a:xfrm>
            <a:off x="4000495" y="4572007"/>
            <a:ext cx="1800000" cy="1800000"/>
            <a:chOff x="1066" y="2750"/>
            <a:chExt cx="998" cy="997"/>
          </a:xfrm>
        </p:grpSpPr>
        <p:sp>
          <p:nvSpPr>
            <p:cNvPr id="30" name="Oval 29"/>
            <p:cNvSpPr>
              <a:spLocks noChangeArrowheads="1"/>
            </p:cNvSpPr>
            <p:nvPr/>
          </p:nvSpPr>
          <p:spPr bwMode="auto">
            <a:xfrm>
              <a:off x="1066" y="2750"/>
              <a:ext cx="997" cy="997"/>
            </a:xfrm>
            <a:prstGeom prst="ellipse">
              <a:avLst/>
            </a:prstGeom>
            <a:solidFill>
              <a:srgbClr val="66FF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Line 36"/>
            <p:cNvSpPr>
              <a:spLocks noChangeShapeType="1"/>
            </p:cNvSpPr>
            <p:nvPr/>
          </p:nvSpPr>
          <p:spPr bwMode="auto">
            <a:xfrm>
              <a:off x="1292" y="2840"/>
              <a:ext cx="0" cy="8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Line 37"/>
            <p:cNvSpPr>
              <a:spLocks noChangeShapeType="1"/>
            </p:cNvSpPr>
            <p:nvPr/>
          </p:nvSpPr>
          <p:spPr bwMode="auto">
            <a:xfrm flipH="1">
              <a:off x="1610" y="3249"/>
              <a:ext cx="45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8" name="Picture 10" descr="сова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-142900"/>
            <a:ext cx="192882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285720" y="142852"/>
            <a:ext cx="8572560" cy="785818"/>
          </a:xfrm>
          <a:prstGeom prst="round2Diag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2844" y="1071546"/>
            <a:ext cx="8858312" cy="5643602"/>
          </a:xfrm>
          <a:prstGeom prst="rect">
            <a:avLst/>
          </a:prstGeom>
          <a:solidFill>
            <a:schemeClr val="accent6">
              <a:lumMod val="60000"/>
              <a:lumOff val="40000"/>
              <a:alpha val="61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Рисунок14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214414" y="142852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Геометрия </a:t>
            </a:r>
            <a:endParaRPr lang="ru-RU" sz="40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86710" y="142852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ru-RU" sz="40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214414" y="4390318"/>
            <a:ext cx="1357322" cy="2094789"/>
          </a:xfrm>
          <a:prstGeom prst="rect">
            <a:avLst/>
          </a:prstGeom>
        </p:spPr>
      </p:pic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5572132" y="5500702"/>
            <a:ext cx="1511300" cy="1080000"/>
          </a:xfrm>
          <a:prstGeom prst="rect">
            <a:avLst/>
          </a:prstGeom>
          <a:ln>
            <a:solidFill>
              <a:srgbClr val="000099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>
              <a:spcBef>
                <a:spcPct val="50000"/>
              </a:spcBef>
            </a:pPr>
            <a:r>
              <a:rPr lang="ru-RU" sz="2400" b="1">
                <a:solidFill>
                  <a:srgbClr val="CC0000"/>
                </a:solidFill>
                <a:latin typeface="Tahoma" pitchFamily="34" charset="0"/>
              </a:rPr>
              <a:t> </a:t>
            </a:r>
          </a:p>
          <a:p>
            <a:pPr algn="l">
              <a:spcBef>
                <a:spcPct val="50000"/>
              </a:spcBef>
            </a:pPr>
            <a:endParaRPr lang="ru-RU" sz="1400" b="1">
              <a:solidFill>
                <a:srgbClr val="CC0000"/>
              </a:solidFill>
              <a:latin typeface="Tahoma" pitchFamily="34" charset="0"/>
            </a:endParaRPr>
          </a:p>
        </p:txBody>
      </p:sp>
      <p:sp>
        <p:nvSpPr>
          <p:cNvPr id="12" name="AutoShape 39"/>
          <p:cNvSpPr>
            <a:spLocks noChangeArrowheads="1"/>
          </p:cNvSpPr>
          <p:nvPr/>
        </p:nvSpPr>
        <p:spPr bwMode="auto">
          <a:xfrm>
            <a:off x="3714744" y="1500174"/>
            <a:ext cx="1260000" cy="1080000"/>
          </a:xfrm>
          <a:prstGeom prst="hexagon">
            <a:avLst>
              <a:gd name="adj" fmla="val 31193"/>
              <a:gd name="vf" fmla="val 115470"/>
            </a:avLst>
          </a:prstGeom>
          <a:ln>
            <a:solidFill>
              <a:srgbClr val="000099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3" name="Rectangle 40"/>
          <p:cNvSpPr>
            <a:spLocks noChangeArrowheads="1"/>
          </p:cNvSpPr>
          <p:nvPr/>
        </p:nvSpPr>
        <p:spPr bwMode="auto">
          <a:xfrm>
            <a:off x="5357818" y="1428736"/>
            <a:ext cx="1511300" cy="1080000"/>
          </a:xfrm>
          <a:prstGeom prst="rect">
            <a:avLst/>
          </a:prstGeom>
          <a:ln>
            <a:solidFill>
              <a:srgbClr val="000099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4" name="AutoShape 41"/>
          <p:cNvSpPr>
            <a:spLocks noChangeArrowheads="1"/>
          </p:cNvSpPr>
          <p:nvPr/>
        </p:nvSpPr>
        <p:spPr bwMode="auto">
          <a:xfrm>
            <a:off x="7143768" y="1428735"/>
            <a:ext cx="1260000" cy="1080000"/>
          </a:xfrm>
          <a:prstGeom prst="pentagon">
            <a:avLst/>
          </a:prstGeom>
          <a:ln>
            <a:solidFill>
              <a:srgbClr val="000099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8" name="Rectangle 42"/>
          <p:cNvSpPr>
            <a:spLocks noChangeArrowheads="1"/>
          </p:cNvSpPr>
          <p:nvPr/>
        </p:nvSpPr>
        <p:spPr bwMode="auto">
          <a:xfrm>
            <a:off x="3643306" y="3000372"/>
            <a:ext cx="1511300" cy="1080000"/>
          </a:xfrm>
          <a:prstGeom prst="rect">
            <a:avLst/>
          </a:prstGeom>
          <a:ln>
            <a:solidFill>
              <a:srgbClr val="000099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9" name="AutoShape 43"/>
          <p:cNvSpPr>
            <a:spLocks noChangeArrowheads="1"/>
          </p:cNvSpPr>
          <p:nvPr/>
        </p:nvSpPr>
        <p:spPr bwMode="auto">
          <a:xfrm>
            <a:off x="5572132" y="3000372"/>
            <a:ext cx="1260000" cy="1080000"/>
          </a:xfrm>
          <a:prstGeom prst="hexagon">
            <a:avLst>
              <a:gd name="adj" fmla="val 31193"/>
              <a:gd name="vf" fmla="val 115470"/>
            </a:avLst>
          </a:prstGeom>
          <a:ln>
            <a:solidFill>
              <a:srgbClr val="000099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0" name="AutoShape 44"/>
          <p:cNvSpPr>
            <a:spLocks noChangeArrowheads="1"/>
          </p:cNvSpPr>
          <p:nvPr/>
        </p:nvSpPr>
        <p:spPr bwMode="auto">
          <a:xfrm>
            <a:off x="7286644" y="2928934"/>
            <a:ext cx="1260000" cy="1080000"/>
          </a:xfrm>
          <a:prstGeom prst="pentagon">
            <a:avLst/>
          </a:prstGeom>
          <a:ln>
            <a:solidFill>
              <a:srgbClr val="000099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1" name="AutoShape 45"/>
          <p:cNvSpPr>
            <a:spLocks noChangeArrowheads="1"/>
          </p:cNvSpPr>
          <p:nvPr/>
        </p:nvSpPr>
        <p:spPr bwMode="auto">
          <a:xfrm>
            <a:off x="3786182" y="4500570"/>
            <a:ext cx="1260000" cy="1080000"/>
          </a:xfrm>
          <a:prstGeom prst="pentagon">
            <a:avLst/>
          </a:prstGeom>
          <a:ln>
            <a:solidFill>
              <a:srgbClr val="000099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2" name="AutoShape 46"/>
          <p:cNvSpPr>
            <a:spLocks noChangeArrowheads="1"/>
          </p:cNvSpPr>
          <p:nvPr/>
        </p:nvSpPr>
        <p:spPr bwMode="auto">
          <a:xfrm>
            <a:off x="7286644" y="4500569"/>
            <a:ext cx="1260000" cy="1080000"/>
          </a:xfrm>
          <a:prstGeom prst="hexagon">
            <a:avLst>
              <a:gd name="adj" fmla="val 31193"/>
              <a:gd name="vf" fmla="val 115470"/>
            </a:avLst>
          </a:prstGeom>
          <a:ln>
            <a:solidFill>
              <a:srgbClr val="000099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3" name="Rectangle 52"/>
          <p:cNvSpPr>
            <a:spLocks noChangeArrowheads="1"/>
          </p:cNvSpPr>
          <p:nvPr/>
        </p:nvSpPr>
        <p:spPr bwMode="auto">
          <a:xfrm>
            <a:off x="5857884" y="4357694"/>
            <a:ext cx="935037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9600" b="1" dirty="0">
                <a:solidFill>
                  <a:srgbClr val="CC0000"/>
                </a:solidFill>
                <a:latin typeface="Times New Roman" pitchFamily="18" charset="0"/>
              </a:rPr>
              <a:t>?</a:t>
            </a:r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 rot="20270844">
            <a:off x="322770" y="1963426"/>
            <a:ext cx="3143273" cy="156966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Какая</a:t>
            </a:r>
            <a:b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фигура 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пропущена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?</a:t>
            </a:r>
          </a:p>
        </p:txBody>
      </p:sp>
      <p:pic>
        <p:nvPicPr>
          <p:cNvPr id="26" name="Picture 10" descr="сова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-142900"/>
            <a:ext cx="192882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7 L -0.01875 -0.13935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" y="-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23" grpId="0"/>
      <p:bldP spid="2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28596" y="214290"/>
            <a:ext cx="8137525" cy="2286016"/>
          </a:xfrm>
          <a:prstGeom prst="rect">
            <a:avLst/>
          </a:prstGeom>
          <a:solidFill>
            <a:srgbClr val="FFFFCC"/>
          </a:solidFill>
          <a:ln w="38100"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У гепарда длинные ноги. Охотится только на антилоп. Гепард быстро привыкает к человеку, становится ручным. Поэтому приручать его стали давно для охоты. Охота с гепардом распространена в Индии.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6" descr="171522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786190"/>
            <a:ext cx="3695700" cy="2771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гепард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714620"/>
            <a:ext cx="4200526" cy="31493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8286776" y="6072206"/>
            <a:ext cx="500066" cy="542374"/>
          </a:xfrm>
          <a:prstGeom prst="actionButtonReturn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0" descr="57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2143116"/>
            <a:ext cx="4500594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85720" y="357166"/>
            <a:ext cx="8643998" cy="6286544"/>
          </a:xfrm>
          <a:prstGeom prst="rect">
            <a:avLst/>
          </a:prstGeom>
          <a:solidFill>
            <a:schemeClr val="accent2">
              <a:lumMod val="20000"/>
              <a:lumOff val="80000"/>
              <a:alpha val="61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Rectangle 2"/>
          <p:cNvSpPr txBox="1">
            <a:spLocks/>
          </p:cNvSpPr>
          <p:nvPr/>
        </p:nvSpPr>
        <p:spPr>
          <a:xfrm>
            <a:off x="642910" y="1000108"/>
            <a:ext cx="8143932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4000" b="1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Georgia" pitchFamily="18" charset="0"/>
              </a:rPr>
              <a:t>Вот закончилась игра</a:t>
            </a:r>
          </a:p>
          <a:p>
            <a:pPr marL="342900" marR="0" lvl="0" indent="-342900" algn="ctr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4000" b="1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Georgia" pitchFamily="18" charset="0"/>
              </a:rPr>
              <a:t/>
            </a:r>
            <a:br>
              <a:rPr kumimoji="0" lang="ru-RU" sz="4000" b="1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Georgia" pitchFamily="18" charset="0"/>
              </a:rPr>
            </a:br>
            <a:r>
              <a:rPr kumimoji="0" lang="ru-RU" sz="4000" b="1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Georgia" pitchFamily="18" charset="0"/>
              </a:rPr>
              <a:t>Результат узнать пора.</a:t>
            </a:r>
            <a:br>
              <a:rPr kumimoji="0" lang="ru-RU" sz="4000" b="1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Georgia" pitchFamily="18" charset="0"/>
              </a:rPr>
            </a:br>
            <a:endParaRPr kumimoji="0" lang="ru-RU" sz="4000" b="1" u="none" strike="noStrike" kern="1200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Georgia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4000" b="1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Georgia" pitchFamily="18" charset="0"/>
              </a:rPr>
              <a:t>Кто же лучше всех трудился</a:t>
            </a:r>
          </a:p>
          <a:p>
            <a:pPr marL="342900" marR="0" lvl="0" indent="-342900" algn="ctr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4000" b="1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Georgia" pitchFamily="18" charset="0"/>
              </a:rPr>
              <a:t/>
            </a:r>
            <a:br>
              <a:rPr kumimoji="0" lang="ru-RU" sz="4000" b="1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Georgia" pitchFamily="18" charset="0"/>
              </a:rPr>
            </a:br>
            <a:r>
              <a:rPr kumimoji="0" lang="ru-RU" sz="4000" b="1" u="none" strike="noStrike" kern="1200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Georgia" pitchFamily="18" charset="0"/>
              </a:rPr>
              <a:t>И в турнире отличился?</a:t>
            </a:r>
          </a:p>
        </p:txBody>
      </p:sp>
      <p:pic>
        <p:nvPicPr>
          <p:cNvPr id="6" name="Picture 11" descr="7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4500570"/>
            <a:ext cx="1905000" cy="1905000"/>
          </a:xfrm>
          <a:prstGeom prst="rect">
            <a:avLst/>
          </a:prstGeom>
          <a:noFill/>
        </p:spPr>
      </p:pic>
      <p:pic>
        <p:nvPicPr>
          <p:cNvPr id="7" name="Picture 12" descr="7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2143116"/>
            <a:ext cx="1905000" cy="1905000"/>
          </a:xfrm>
          <a:prstGeom prst="rect">
            <a:avLst/>
          </a:prstGeom>
          <a:noFill/>
        </p:spPr>
      </p:pic>
      <p:pic>
        <p:nvPicPr>
          <p:cNvPr id="8" name="Picture 9" descr="7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4572008"/>
            <a:ext cx="1905000" cy="1905000"/>
          </a:xfrm>
          <a:prstGeom prst="rect">
            <a:avLst/>
          </a:prstGeom>
          <a:noFill/>
        </p:spPr>
      </p:pic>
      <p:pic>
        <p:nvPicPr>
          <p:cNvPr id="9" name="Picture 6" descr="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500042"/>
            <a:ext cx="1143008" cy="1143008"/>
          </a:xfrm>
          <a:prstGeom prst="rect">
            <a:avLst/>
          </a:prstGeom>
          <a:noFill/>
        </p:spPr>
      </p:pic>
      <p:pic>
        <p:nvPicPr>
          <p:cNvPr id="10" name="Picture 10" descr="7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4214818"/>
            <a:ext cx="1905000" cy="1905000"/>
          </a:xfrm>
          <a:prstGeom prst="rect">
            <a:avLst/>
          </a:prstGeom>
          <a:noFill/>
        </p:spPr>
      </p:pic>
      <p:pic>
        <p:nvPicPr>
          <p:cNvPr id="13" name="Picture 6" descr="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72" y="5357826"/>
            <a:ext cx="1100140" cy="1100140"/>
          </a:xfrm>
          <a:prstGeom prst="rect">
            <a:avLst/>
          </a:prstGeom>
          <a:noFill/>
        </p:spPr>
      </p:pic>
      <p:pic>
        <p:nvPicPr>
          <p:cNvPr id="14" name="Picture 12" descr="7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2214554"/>
            <a:ext cx="1905000" cy="1905000"/>
          </a:xfrm>
          <a:prstGeom prst="rect">
            <a:avLst/>
          </a:prstGeom>
          <a:noFill/>
        </p:spPr>
      </p:pic>
      <p:pic>
        <p:nvPicPr>
          <p:cNvPr id="15" name="Picture 12" descr="7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2285992"/>
            <a:ext cx="1905000" cy="1905000"/>
          </a:xfrm>
          <a:prstGeom prst="rect">
            <a:avLst/>
          </a:prstGeom>
          <a:noFill/>
        </p:spPr>
      </p:pic>
      <p:pic>
        <p:nvPicPr>
          <p:cNvPr id="16" name="Picture 6" descr="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86710" y="428604"/>
            <a:ext cx="1143008" cy="1143008"/>
          </a:xfrm>
          <a:prstGeom prst="rect">
            <a:avLst/>
          </a:prstGeom>
          <a:noFill/>
        </p:spPr>
      </p:pic>
      <p:pic>
        <p:nvPicPr>
          <p:cNvPr id="17" name="Picture 6" descr="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5357826"/>
            <a:ext cx="1143008" cy="1143008"/>
          </a:xfrm>
          <a:prstGeom prst="rect">
            <a:avLst/>
          </a:prstGeom>
          <a:noFill/>
        </p:spPr>
      </p:pic>
      <p:pic>
        <p:nvPicPr>
          <p:cNvPr id="19" name="Picture 12" descr="7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428604"/>
            <a:ext cx="1905000" cy="1905000"/>
          </a:xfrm>
          <a:prstGeom prst="rect">
            <a:avLst/>
          </a:prstGeom>
          <a:noFill/>
        </p:spPr>
      </p:pic>
      <p:pic>
        <p:nvPicPr>
          <p:cNvPr id="20" name="Picture 12" descr="7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142852"/>
            <a:ext cx="1905000" cy="1905000"/>
          </a:xfrm>
          <a:prstGeom prst="rect">
            <a:avLst/>
          </a:prstGeom>
          <a:noFill/>
        </p:spPr>
      </p:pic>
      <p:pic>
        <p:nvPicPr>
          <p:cNvPr id="21" name="Picture 12" descr="7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428604"/>
            <a:ext cx="1905000" cy="1905000"/>
          </a:xfrm>
          <a:prstGeom prst="rect">
            <a:avLst/>
          </a:prstGeom>
          <a:noFill/>
        </p:spPr>
      </p:pic>
      <p:pic>
        <p:nvPicPr>
          <p:cNvPr id="22" name="nagrazhdenie_-_Alia_figaro_umniki_i_umnicy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429652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247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6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с двумя скругленными противолежащими углами 13"/>
          <p:cNvSpPr/>
          <p:nvPr/>
        </p:nvSpPr>
        <p:spPr>
          <a:xfrm>
            <a:off x="285720" y="214290"/>
            <a:ext cx="8572560" cy="714380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2844" y="1071546"/>
            <a:ext cx="8858312" cy="5643602"/>
          </a:xfrm>
          <a:prstGeom prst="rect">
            <a:avLst/>
          </a:prstGeom>
          <a:solidFill>
            <a:schemeClr val="accent1">
              <a:alpha val="2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57158" y="2786058"/>
            <a:ext cx="3429024" cy="2936188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u="sng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Ответ:</a:t>
            </a:r>
          </a:p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десять, восемь, одиннадцать, шесть,  девять, </a:t>
            </a:r>
          </a:p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четыре, тысяча, </a:t>
            </a:r>
          </a:p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сто</a:t>
            </a:r>
            <a:endParaRPr lang="ru-RU" sz="2800" b="1" dirty="0" smtClean="0">
              <a:latin typeface="Georgia" pitchFamily="18" charset="0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857224" y="214290"/>
            <a:ext cx="7715304" cy="707886"/>
            <a:chOff x="857224" y="214290"/>
            <a:chExt cx="7715304" cy="707886"/>
          </a:xfrm>
        </p:grpSpPr>
        <p:sp>
          <p:nvSpPr>
            <p:cNvPr id="12" name="TextBox 11"/>
            <p:cNvSpPr txBox="1"/>
            <p:nvPr/>
          </p:nvSpPr>
          <p:spPr>
            <a:xfrm>
              <a:off x="857224" y="214290"/>
              <a:ext cx="771530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err="1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Филворды</a:t>
              </a:r>
              <a:endParaRPr lang="ru-RU" sz="4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500958" y="214290"/>
              <a:ext cx="10081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10</a:t>
              </a:r>
              <a:endParaRPr lang="ru-RU" sz="4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7" name="Рисунок 16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071538" y="2786058"/>
            <a:ext cx="1941164" cy="3000396"/>
          </a:xfrm>
          <a:prstGeom prst="rect">
            <a:avLst/>
          </a:prstGeom>
        </p:spPr>
      </p:pic>
      <p:graphicFrame>
        <p:nvGraphicFramePr>
          <p:cNvPr id="18" name="Объект 4"/>
          <p:cNvGraphicFramePr>
            <a:graphicFrameLocks/>
          </p:cNvGraphicFramePr>
          <p:nvPr/>
        </p:nvGraphicFramePr>
        <p:xfrm>
          <a:off x="4000497" y="1214422"/>
          <a:ext cx="4857776" cy="4486184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693968"/>
                <a:gridCol w="693968"/>
                <a:gridCol w="693968"/>
                <a:gridCol w="693968"/>
                <a:gridCol w="693968"/>
                <a:gridCol w="693968"/>
                <a:gridCol w="693968"/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д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в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о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с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м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</a:tr>
              <a:tr h="645824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о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с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ь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с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ы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ь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</a:tr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д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я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я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ч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ч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</a:tr>
              <a:tr h="574386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и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д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в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</a:tr>
              <a:tr h="50583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ь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я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ы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</a:tr>
              <a:tr h="58015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д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ь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о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с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</a:tr>
              <a:tr h="440156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ц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с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ь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ш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</a:tr>
            </a:tbl>
          </a:graphicData>
        </a:graphic>
      </p:graphicFrame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57158" y="1571612"/>
            <a:ext cx="3429024" cy="5847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Найти 8 чисел</a:t>
            </a:r>
          </a:p>
        </p:txBody>
      </p:sp>
      <p:pic>
        <p:nvPicPr>
          <p:cNvPr id="15" name="Picture 4" descr="http://u-tl.ru/sites/u-tl.ru/files/styles/large/public/field/image/shkola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142852"/>
            <a:ext cx="1451747" cy="142876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4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с двумя скругленными противолежащими углами 13"/>
          <p:cNvSpPr/>
          <p:nvPr/>
        </p:nvSpPr>
        <p:spPr>
          <a:xfrm>
            <a:off x="285720" y="142852"/>
            <a:ext cx="8572560" cy="714380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42844" y="1071546"/>
            <a:ext cx="8858312" cy="5643602"/>
          </a:xfrm>
          <a:prstGeom prst="rect">
            <a:avLst/>
          </a:prstGeom>
          <a:solidFill>
            <a:schemeClr val="accent1">
              <a:alpha val="2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57158" y="3286124"/>
            <a:ext cx="3214710" cy="2677656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u="sng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/>
              </a:rPr>
              <a:t>Ответ:</a:t>
            </a:r>
            <a:r>
              <a:rPr lang="ru-RU" sz="2800" b="1" dirty="0" smtClean="0">
                <a:solidFill>
                  <a:srgbClr val="F553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/>
              </a:rPr>
              <a:t> </a:t>
            </a:r>
          </a:p>
          <a:p>
            <a:pPr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/>
              </a:rPr>
              <a:t>квадрат,  угол, треугольник, круг,  ромб,</a:t>
            </a:r>
          </a:p>
          <a:p>
            <a:pPr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/>
              </a:rPr>
              <a:t>прямая, прямоугольник</a:t>
            </a:r>
            <a:endParaRPr lang="ru-RU" sz="2800" b="1" dirty="0"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4282" y="1428736"/>
            <a:ext cx="3500462" cy="138499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Найти   7 геометрических 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фигур</a:t>
            </a:r>
            <a:endParaRPr lang="ru-RU" sz="2800" b="1" dirty="0" smtClean="0"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15272" y="142852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4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000100" y="3357562"/>
            <a:ext cx="1785950" cy="276048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85786" y="142852"/>
            <a:ext cx="7715304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Филворды</a:t>
            </a:r>
            <a:endParaRPr lang="ru-RU" sz="40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graphicFrame>
        <p:nvGraphicFramePr>
          <p:cNvPr id="13" name="Объект 4"/>
          <p:cNvGraphicFramePr>
            <a:graphicFrameLocks/>
          </p:cNvGraphicFramePr>
          <p:nvPr/>
        </p:nvGraphicFramePr>
        <p:xfrm>
          <a:off x="3786186" y="1214422"/>
          <a:ext cx="5072095" cy="4857785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724585"/>
                <a:gridCol w="724585"/>
                <a:gridCol w="724585"/>
                <a:gridCol w="724585"/>
                <a:gridCol w="724585"/>
                <a:gridCol w="724585"/>
                <a:gridCol w="724585"/>
              </a:tblGrid>
              <a:tr h="685955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д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у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г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</a:tr>
              <a:tr h="685955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и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ь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о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</a:tr>
              <a:tr h="685955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в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к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к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г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п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</a:tr>
              <a:tr h="69998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к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п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у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м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я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</a:tr>
              <a:tr h="69998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я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о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м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б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я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</a:tr>
              <a:tr h="69998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м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г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о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и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у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</a:tr>
              <a:tr h="69998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о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у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ь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к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о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г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</a:tr>
            </a:tbl>
          </a:graphicData>
        </a:graphic>
      </p:graphicFrame>
      <p:pic>
        <p:nvPicPr>
          <p:cNvPr id="12" name="Picture 4" descr="http://u-tl.ru/sites/u-tl.ru/files/styles/large/public/field/image/shkola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142852"/>
            <a:ext cx="1451747" cy="142876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285720" y="214290"/>
            <a:ext cx="8572560" cy="714380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42844" y="1071546"/>
            <a:ext cx="8858312" cy="5643602"/>
          </a:xfrm>
          <a:prstGeom prst="rect">
            <a:avLst/>
          </a:prstGeom>
          <a:solidFill>
            <a:schemeClr val="accent1">
              <a:alpha val="2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571472" y="2643182"/>
            <a:ext cx="3357586" cy="353943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</a:bodyPr>
          <a:lstStyle/>
          <a:p>
            <a:pPr lvl="0"/>
            <a:r>
              <a:rPr lang="ru-RU" sz="2800" b="1" u="sng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Ответ:</a:t>
            </a:r>
          </a:p>
          <a:p>
            <a:pPr lvl="0"/>
            <a:r>
              <a:rPr lang="ru-RU" sz="2800" b="1" dirty="0" smtClean="0">
                <a:solidFill>
                  <a:srgbClr val="9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Понедельник</a:t>
            </a:r>
          </a:p>
          <a:p>
            <a:pPr lvl="0"/>
            <a:r>
              <a:rPr lang="ru-RU" sz="2800" b="1" dirty="0" smtClean="0">
                <a:solidFill>
                  <a:srgbClr val="9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Вторник</a:t>
            </a:r>
          </a:p>
          <a:p>
            <a:pPr lvl="0"/>
            <a:r>
              <a:rPr lang="ru-RU" sz="2800" b="1" dirty="0" smtClean="0">
                <a:solidFill>
                  <a:srgbClr val="9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Среда</a:t>
            </a:r>
          </a:p>
          <a:p>
            <a:pPr lvl="0"/>
            <a:r>
              <a:rPr lang="ru-RU" sz="2800" b="1" dirty="0" smtClean="0">
                <a:solidFill>
                  <a:srgbClr val="9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Четверг</a:t>
            </a:r>
          </a:p>
          <a:p>
            <a:pPr lvl="0"/>
            <a:r>
              <a:rPr lang="ru-RU" sz="2800" b="1" dirty="0" smtClean="0">
                <a:solidFill>
                  <a:srgbClr val="9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Пятница </a:t>
            </a:r>
          </a:p>
          <a:p>
            <a:pPr lvl="0"/>
            <a:r>
              <a:rPr lang="ru-RU" sz="2800" b="1" dirty="0" smtClean="0">
                <a:solidFill>
                  <a:srgbClr val="9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Суббота</a:t>
            </a:r>
          </a:p>
          <a:p>
            <a:pPr lvl="0"/>
            <a:r>
              <a:rPr lang="ru-RU" sz="2800" b="1" dirty="0" smtClean="0">
                <a:solidFill>
                  <a:srgbClr val="9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Воскресенье</a:t>
            </a:r>
            <a:endParaRPr lang="ru-RU" sz="2800" b="1" dirty="0">
              <a:solidFill>
                <a:srgbClr val="9E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57158" y="1643050"/>
            <a:ext cx="3714776" cy="523220"/>
          </a:xfrm>
          <a:prstGeom prst="rect">
            <a:avLst/>
          </a:prstGeom>
          <a:solidFill>
            <a:srgbClr val="FFFF99"/>
          </a:solidFill>
          <a:ln w="38100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Найти дни недели</a:t>
            </a:r>
          </a:p>
        </p:txBody>
      </p:sp>
      <p:pic>
        <p:nvPicPr>
          <p:cNvPr id="17" name="Рисунок 16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214414" y="3071810"/>
            <a:ext cx="1928826" cy="2981324"/>
          </a:xfrm>
          <a:prstGeom prst="rect">
            <a:avLst/>
          </a:prstGeom>
        </p:spPr>
      </p:pic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286248" y="1857364"/>
          <a:ext cx="4572040" cy="2971820"/>
        </p:xfrm>
        <a:graphic>
          <a:graphicData uri="http://schemas.openxmlformats.org/drawingml/2006/table">
            <a:tbl>
              <a:tblPr/>
              <a:tblGrid>
                <a:gridCol w="415640"/>
                <a:gridCol w="415640"/>
                <a:gridCol w="415640"/>
                <a:gridCol w="415640"/>
                <a:gridCol w="415640"/>
                <a:gridCol w="415640"/>
                <a:gridCol w="415640"/>
                <a:gridCol w="415640"/>
                <a:gridCol w="415640"/>
                <a:gridCol w="415640"/>
                <a:gridCol w="415640"/>
              </a:tblGrid>
              <a:tr h="5943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К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Н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И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К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Л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Ь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Н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И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</a:tr>
              <a:tr h="5943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+mj-lt"/>
                          <a:ea typeface="Calibri"/>
                          <a:cs typeface="Times New Roman"/>
                        </a:rPr>
                        <a:t>Ь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Р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О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Р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Т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У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Е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П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О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К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943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Е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В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О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О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Б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Б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Д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Е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Н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</a:tr>
              <a:tr h="5943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В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Т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Р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Г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И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Н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П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Р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943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Ч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Е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Е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Ц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Т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Я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Д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9432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j-lt"/>
                          <a:ea typeface="Calibri"/>
                          <a:cs typeface="Times New Roman"/>
                        </a:rPr>
                        <a:t>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FE6"/>
                    </a:solidFill>
                  </a:tcPr>
                </a:tc>
              </a:tr>
            </a:tbl>
          </a:graphicData>
        </a:graphic>
      </p:graphicFrame>
      <p:grpSp>
        <p:nvGrpSpPr>
          <p:cNvPr id="16" name="Группа 15"/>
          <p:cNvGrpSpPr/>
          <p:nvPr/>
        </p:nvGrpSpPr>
        <p:grpSpPr>
          <a:xfrm>
            <a:off x="857224" y="214290"/>
            <a:ext cx="7715304" cy="707886"/>
            <a:chOff x="857224" y="214290"/>
            <a:chExt cx="7715304" cy="707886"/>
          </a:xfrm>
        </p:grpSpPr>
        <p:sp>
          <p:nvSpPr>
            <p:cNvPr id="19" name="TextBox 18"/>
            <p:cNvSpPr txBox="1"/>
            <p:nvPr/>
          </p:nvSpPr>
          <p:spPr>
            <a:xfrm>
              <a:off x="857224" y="214290"/>
              <a:ext cx="771530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err="1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Georgia" pitchFamily="18" charset="0"/>
                  <a:cs typeface="Times New Roman" pitchFamily="18" charset="0"/>
                </a:rPr>
                <a:t>Филворды</a:t>
              </a:r>
              <a:endParaRPr lang="ru-RU" sz="4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500958" y="214290"/>
              <a:ext cx="10081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40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30</a:t>
              </a:r>
              <a:endParaRPr lang="ru-RU" sz="4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3" name="Picture 4" descr="http://u-tl.ru/sites/u-tl.ru/files/styles/large/public/field/image/shkola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142852"/>
            <a:ext cx="1451747" cy="142876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42844" y="1071546"/>
            <a:ext cx="8858312" cy="5643602"/>
          </a:xfrm>
          <a:prstGeom prst="rect">
            <a:avLst/>
          </a:prstGeom>
          <a:solidFill>
            <a:schemeClr val="accent1">
              <a:alpha val="2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85720" y="3143248"/>
            <a:ext cx="3643338" cy="3108543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u="sng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Ответ:  </a:t>
            </a:r>
            <a:br>
              <a:rPr lang="ru-RU" sz="2800" b="1" u="sng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800" b="1" dirty="0" smtClean="0">
                <a:solidFill>
                  <a:srgbClr val="9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сложение, пример, </a:t>
            </a:r>
            <a:br>
              <a:rPr lang="ru-RU" sz="2800" b="1" dirty="0" smtClean="0">
                <a:solidFill>
                  <a:srgbClr val="9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800" b="1" dirty="0" smtClean="0">
                <a:solidFill>
                  <a:srgbClr val="9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плюс,  минус, разность, вычитание, уравнение</a:t>
            </a:r>
            <a:endParaRPr lang="ru-RU" sz="2800" b="1" dirty="0" smtClean="0">
              <a:solidFill>
                <a:srgbClr val="9E0000"/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428596" y="1428736"/>
            <a:ext cx="3462654" cy="138499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Найти   7 математических 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терминов</a:t>
            </a:r>
            <a:endParaRPr lang="ru-RU" sz="2800" b="1" dirty="0" smtClean="0">
              <a:latin typeface="Georgia" pitchFamily="18" charset="0"/>
            </a:endParaRPr>
          </a:p>
        </p:txBody>
      </p:sp>
      <p:pic>
        <p:nvPicPr>
          <p:cNvPr id="17" name="Рисунок 16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071538" y="3214686"/>
            <a:ext cx="1928826" cy="2981324"/>
          </a:xfrm>
          <a:prstGeom prst="rect">
            <a:avLst/>
          </a:prstGeom>
        </p:spPr>
      </p:pic>
      <p:graphicFrame>
        <p:nvGraphicFramePr>
          <p:cNvPr id="14" name="Объект 4"/>
          <p:cNvGraphicFramePr>
            <a:graphicFrameLocks/>
          </p:cNvGraphicFramePr>
          <p:nvPr/>
        </p:nvGraphicFramePr>
        <p:xfrm>
          <a:off x="4071934" y="1357298"/>
          <a:ext cx="4760903" cy="4500594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680129"/>
                <a:gridCol w="680129"/>
                <a:gridCol w="680129"/>
                <a:gridCol w="680129"/>
                <a:gridCol w="680129"/>
                <a:gridCol w="680129"/>
                <a:gridCol w="680129"/>
              </a:tblGrid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с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и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с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у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</a:tr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п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о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м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у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в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</a:tr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ж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и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</a:tr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и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п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л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ю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с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</a:tr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м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в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с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ь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и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</a:tr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и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ч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ы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о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з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</a:tr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т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н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и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е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а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р</a:t>
                      </a:r>
                      <a:endParaRPr lang="ru-RU" sz="3600" b="1" dirty="0"/>
                    </a:p>
                  </a:txBody>
                  <a:tcPr marL="91446" marR="91446" marT="45710" marB="45710"/>
                </a:tc>
              </a:tr>
            </a:tbl>
          </a:graphicData>
        </a:graphic>
      </p:graphicFrame>
      <p:sp>
        <p:nvSpPr>
          <p:cNvPr id="18" name="Прямоугольник с двумя скругленными противолежащими углами 17"/>
          <p:cNvSpPr/>
          <p:nvPr/>
        </p:nvSpPr>
        <p:spPr>
          <a:xfrm>
            <a:off x="285720" y="142852"/>
            <a:ext cx="8572560" cy="714380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43108" y="142852"/>
            <a:ext cx="4143404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Филворды</a:t>
            </a:r>
            <a:endParaRPr lang="ru-RU" sz="40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786710" y="142852"/>
            <a:ext cx="785512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4" descr="http://u-tl.ru/sites/u-tl.ru/files/styles/large/public/field/image/shkola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142852"/>
            <a:ext cx="1451747" cy="142876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Прямоугольник 52"/>
          <p:cNvSpPr/>
          <p:nvPr/>
        </p:nvSpPr>
        <p:spPr>
          <a:xfrm>
            <a:off x="142844" y="1071546"/>
            <a:ext cx="8858312" cy="5643602"/>
          </a:xfrm>
          <a:prstGeom prst="rect">
            <a:avLst/>
          </a:prstGeom>
          <a:solidFill>
            <a:schemeClr val="accent1">
              <a:alpha val="2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85720" y="3000372"/>
            <a:ext cx="303402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u="sng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Ответ: </a:t>
            </a:r>
            <a:br>
              <a:rPr lang="ru-RU" sz="2800" b="1" u="sng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800" b="1" dirty="0" smtClean="0">
                <a:solidFill>
                  <a:srgbClr val="9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сутки, секунда, </a:t>
            </a:r>
            <a:br>
              <a:rPr lang="ru-RU" sz="2800" b="1" dirty="0" smtClean="0">
                <a:solidFill>
                  <a:srgbClr val="9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800" b="1" dirty="0" smtClean="0">
                <a:solidFill>
                  <a:srgbClr val="9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час, </a:t>
            </a:r>
            <a:br>
              <a:rPr lang="ru-RU" sz="2800" b="1" dirty="0" smtClean="0">
                <a:solidFill>
                  <a:srgbClr val="9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800" b="1" dirty="0" smtClean="0">
                <a:solidFill>
                  <a:srgbClr val="9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минута, месяц, </a:t>
            </a:r>
            <a:br>
              <a:rPr lang="ru-RU" sz="2800" b="1" dirty="0" smtClean="0">
                <a:solidFill>
                  <a:srgbClr val="9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800" b="1" dirty="0" smtClean="0">
                <a:solidFill>
                  <a:srgbClr val="9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неделя, </a:t>
            </a:r>
            <a:br>
              <a:rPr lang="ru-RU" sz="2800" b="1" dirty="0" smtClean="0">
                <a:solidFill>
                  <a:srgbClr val="9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800" b="1" dirty="0" smtClean="0">
                <a:solidFill>
                  <a:srgbClr val="9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год</a:t>
            </a:r>
            <a:endParaRPr lang="ru-RU" sz="2800" b="1" dirty="0" smtClean="0">
              <a:solidFill>
                <a:srgbClr val="9E0000"/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85720" y="1643050"/>
            <a:ext cx="3643338" cy="138499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Найти   7 единиц измерения времени</a:t>
            </a:r>
            <a:endParaRPr lang="ru-RU" sz="2800" dirty="0" smtClean="0">
              <a:latin typeface="Georgia" pitchFamily="18" charset="0"/>
            </a:endParaRPr>
          </a:p>
        </p:txBody>
      </p:sp>
      <p:pic>
        <p:nvPicPr>
          <p:cNvPr id="17" name="Рисунок 16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214414" y="3500438"/>
            <a:ext cx="1857388" cy="2870903"/>
          </a:xfrm>
          <a:prstGeom prst="rect">
            <a:avLst/>
          </a:prstGeom>
        </p:spPr>
      </p:pic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357158" y="142852"/>
            <a:ext cx="8572560" cy="714380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352928" y="1857364"/>
            <a:ext cx="647700" cy="574675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ч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000628" y="1857364"/>
            <a:ext cx="647700" cy="574675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648328" y="1857364"/>
            <a:ext cx="647700" cy="574675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м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296028" y="1857364"/>
            <a:ext cx="647700" cy="574675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err="1"/>
              <a:t>н</a:t>
            </a:r>
            <a:endParaRPr lang="ru-RU" sz="36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6943728" y="1857364"/>
            <a:ext cx="649287" cy="574675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г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7593015" y="1857364"/>
            <a:ext cx="647700" cy="574675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о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8240715" y="1857364"/>
            <a:ext cx="647700" cy="574675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err="1"/>
              <a:t>д</a:t>
            </a:r>
            <a:endParaRPr lang="ru-RU" sz="36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352928" y="2432039"/>
            <a:ext cx="647700" cy="576262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с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648328" y="2432039"/>
            <a:ext cx="647700" cy="576262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и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6296028" y="2432039"/>
            <a:ext cx="647700" cy="576262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е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6296028" y="3008301"/>
            <a:ext cx="647700" cy="576263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у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4352928" y="3008301"/>
            <a:ext cx="647700" cy="576263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у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352928" y="3584564"/>
            <a:ext cx="647700" cy="576262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с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648328" y="3008301"/>
            <a:ext cx="647700" cy="576263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err="1"/>
              <a:t>н</a:t>
            </a:r>
            <a:endParaRPr lang="ru-RU" sz="36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5648328" y="3584564"/>
            <a:ext cx="647700" cy="576262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и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5648328" y="4160826"/>
            <a:ext cx="647700" cy="576263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у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4352928" y="4160826"/>
            <a:ext cx="647700" cy="576263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е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6296028" y="4160826"/>
            <a:ext cx="647700" cy="576263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err="1"/>
              <a:t>н</a:t>
            </a:r>
            <a:endParaRPr lang="ru-RU" sz="36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6943728" y="3008301"/>
            <a:ext cx="649287" cy="576263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т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7593015" y="2432039"/>
            <a:ext cx="647700" cy="576262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е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7593015" y="3584564"/>
            <a:ext cx="647700" cy="576262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с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8240715" y="3008301"/>
            <a:ext cx="647700" cy="576263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я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5000628" y="3008301"/>
            <a:ext cx="647700" cy="576263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т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5000628" y="4160826"/>
            <a:ext cx="647700" cy="576263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к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6943728" y="4160826"/>
            <a:ext cx="649287" cy="576263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err="1"/>
              <a:t>д</a:t>
            </a:r>
            <a:endParaRPr lang="ru-RU" sz="36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8240715" y="2432039"/>
            <a:ext cx="647700" cy="576262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л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8240715" y="3584564"/>
            <a:ext cx="647700" cy="576262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я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5000628" y="2432039"/>
            <a:ext cx="647700" cy="576262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с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5000628" y="3584564"/>
            <a:ext cx="647700" cy="576262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к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296028" y="3584564"/>
            <a:ext cx="647700" cy="576262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м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6943728" y="2432039"/>
            <a:ext cx="649287" cy="576262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err="1"/>
              <a:t>д</a:t>
            </a:r>
            <a:endParaRPr lang="ru-RU" sz="3600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6943728" y="3584564"/>
            <a:ext cx="649287" cy="576262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е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7593015" y="3008301"/>
            <a:ext cx="647700" cy="576263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а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7593015" y="4160826"/>
            <a:ext cx="647700" cy="576263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а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8240715" y="4160826"/>
            <a:ext cx="647700" cy="576263"/>
          </a:xfrm>
          <a:prstGeom prst="rect">
            <a:avLst/>
          </a:prstGeom>
          <a:solidFill>
            <a:srgbClr val="99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err="1"/>
              <a:t>ц</a:t>
            </a:r>
            <a:endParaRPr lang="ru-RU" sz="3600" dirty="0"/>
          </a:p>
        </p:txBody>
      </p:sp>
      <p:sp>
        <p:nvSpPr>
          <p:cNvPr id="55" name="TextBox 54"/>
          <p:cNvSpPr txBox="1"/>
          <p:nvPr/>
        </p:nvSpPr>
        <p:spPr>
          <a:xfrm>
            <a:off x="2143108" y="142852"/>
            <a:ext cx="4143404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Филворды</a:t>
            </a:r>
            <a:endParaRPr lang="ru-RU" sz="40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7786710" y="142852"/>
            <a:ext cx="785512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4" name="Picture 4" descr="http://u-tl.ru/sites/u-tl.ru/files/styles/large/public/field/image/shkola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142852"/>
            <a:ext cx="1451747" cy="142876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CC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CC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CC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99FF"/>
                                      </p:to>
                                    </p:animClr>
                                    <p:set>
                                      <p:cBhvr>
                                        <p:cTn id="7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7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8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9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99FF"/>
                                      </p:to>
                                    </p:animClr>
                                    <p:set>
                                      <p:cBhvr>
                                        <p:cTn id="9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0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1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99FF"/>
                                      </p:to>
                                    </p:animClr>
                                    <p:set>
                                      <p:cBhvr>
                                        <p:cTn id="11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2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3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4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4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5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6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6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99FF"/>
                                      </p:to>
                                    </p:animClr>
                                    <p:set>
                                      <p:cBhvr>
                                        <p:cTn id="17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8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8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9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20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21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99FF"/>
                                      </p:to>
                                    </p:animClr>
                                    <p:set>
                                      <p:cBhvr>
                                        <p:cTn id="21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22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3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23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9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4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45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252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3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8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259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0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142844" y="1071546"/>
            <a:ext cx="8858312" cy="5643602"/>
          </a:xfrm>
          <a:prstGeom prst="rect">
            <a:avLst/>
          </a:prstGeom>
          <a:solidFill>
            <a:srgbClr val="CCE7C7">
              <a:alpha val="61176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071934" y="4643446"/>
            <a:ext cx="1220146" cy="1885940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714348" y="5072074"/>
            <a:ext cx="5000660" cy="707886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000" i="1" dirty="0" smtClean="0">
                <a:latin typeface="Georgia" pitchFamily="18" charset="0"/>
              </a:rPr>
              <a:t> </a:t>
            </a:r>
            <a:r>
              <a:rPr lang="ru-RU" sz="40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Ответ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: </a:t>
            </a:r>
            <a:r>
              <a:rPr lang="ru-RU" sz="4000" b="1" dirty="0" smtClean="0">
                <a:solidFill>
                  <a:srgbClr val="9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циркуль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214282" y="142852"/>
            <a:ext cx="8643998" cy="785818"/>
          </a:xfrm>
          <a:prstGeom prst="round2DiagRect">
            <a:avLst/>
          </a:prstGeom>
          <a:solidFill>
            <a:srgbClr val="CCE7C7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928926" y="142852"/>
            <a:ext cx="2226893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Ребусы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858148" y="142852"/>
            <a:ext cx="710451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1785918" y="1643050"/>
            <a:ext cx="5857916" cy="2857520"/>
            <a:chOff x="2857488" y="2143116"/>
            <a:chExt cx="4857784" cy="2214578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2857488" y="2143116"/>
              <a:ext cx="4857784" cy="2214578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rgbClr val="FF0000"/>
              </a:solidFill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5" name="Picture 2" descr="http://pesochnizza.ru/wp-content/uploads/2012/05/matematika6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0ECE0"/>
                </a:clrFrom>
                <a:clrTo>
                  <a:srgbClr val="F0ECE0">
                    <a:alpha val="0"/>
                  </a:srgbClr>
                </a:clrTo>
              </a:clrChange>
            </a:blip>
            <a:srcRect t="21053" r="52500" b="19999"/>
            <a:stretch>
              <a:fillRect/>
            </a:stretch>
          </p:blipFill>
          <p:spPr bwMode="auto">
            <a:xfrm>
              <a:off x="3000364" y="2714620"/>
              <a:ext cx="1842080" cy="1143008"/>
            </a:xfrm>
            <a:prstGeom prst="rect">
              <a:avLst/>
            </a:prstGeom>
            <a:noFill/>
          </p:spPr>
        </p:pic>
        <p:pic>
          <p:nvPicPr>
            <p:cNvPr id="16" name="Picture 3" descr="d:\документы\Мои рисунки\Предметные картинки\Мультики 5210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000628" y="2571744"/>
              <a:ext cx="1039418" cy="1785950"/>
            </a:xfrm>
            <a:prstGeom prst="rect">
              <a:avLst/>
            </a:prstGeom>
            <a:noFill/>
          </p:spPr>
        </p:pic>
        <p:sp>
          <p:nvSpPr>
            <p:cNvPr id="19" name="TextBox 18"/>
            <p:cNvSpPr txBox="1"/>
            <p:nvPr/>
          </p:nvSpPr>
          <p:spPr>
            <a:xfrm>
              <a:off x="5000628" y="2214554"/>
              <a:ext cx="10740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  <a:t>3,2,1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0" name="Picture 2" descr="http://pesochnizza.ru/wp-content/uploads/2012/05/matematika6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0ECE0"/>
                </a:clrFrom>
                <a:clrTo>
                  <a:srgbClr val="F0ECE0">
                    <a:alpha val="0"/>
                  </a:srgbClr>
                </a:clrTo>
              </a:clrChange>
            </a:blip>
            <a:srcRect l="77501" t="21820" b="24999"/>
            <a:stretch>
              <a:fillRect/>
            </a:stretch>
          </p:blipFill>
          <p:spPr bwMode="auto">
            <a:xfrm>
              <a:off x="6143636" y="2688643"/>
              <a:ext cx="1071570" cy="1266400"/>
            </a:xfrm>
            <a:prstGeom prst="rect">
              <a:avLst/>
            </a:prstGeom>
            <a:noFill/>
          </p:spPr>
        </p:pic>
      </p:grpSp>
      <p:pic>
        <p:nvPicPr>
          <p:cNvPr id="24" name="Picture 2" descr="D:\Документы\Папа\картинки для прзентаций\C41-12.eps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0034" y="214290"/>
            <a:ext cx="1357321" cy="167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42844" y="1071546"/>
            <a:ext cx="8858312" cy="5643602"/>
          </a:xfrm>
          <a:prstGeom prst="rect">
            <a:avLst/>
          </a:prstGeom>
          <a:solidFill>
            <a:srgbClr val="CCE7C7">
              <a:alpha val="61176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285720" y="142852"/>
            <a:ext cx="8572560" cy="785818"/>
          </a:xfrm>
          <a:prstGeom prst="round2DiagRect">
            <a:avLst/>
          </a:prstGeom>
          <a:solidFill>
            <a:srgbClr val="CCE7C7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pic>
        <p:nvPicPr>
          <p:cNvPr id="14" name="Рисунок 13" descr="дом-1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214414" y="142852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Ребусы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15272" y="142852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000496" y="4429132"/>
            <a:ext cx="1376832" cy="2128125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428596" y="5000636"/>
            <a:ext cx="4500594" cy="646331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 smtClean="0">
                <a:latin typeface="Georgia" pitchFamily="18" charset="0"/>
              </a:rPr>
              <a:t>  </a:t>
            </a:r>
            <a:r>
              <a:rPr lang="ru-RU" sz="3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Ответ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: </a:t>
            </a:r>
            <a:r>
              <a:rPr lang="ru-RU" sz="3600" b="1" dirty="0" smtClean="0">
                <a:solidFill>
                  <a:srgbClr val="9E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разность</a:t>
            </a:r>
          </a:p>
        </p:txBody>
      </p:sp>
      <p:grpSp>
        <p:nvGrpSpPr>
          <p:cNvPr id="37" name="Группа 36"/>
          <p:cNvGrpSpPr/>
          <p:nvPr/>
        </p:nvGrpSpPr>
        <p:grpSpPr>
          <a:xfrm>
            <a:off x="1785918" y="1357298"/>
            <a:ext cx="5929354" cy="3000396"/>
            <a:chOff x="285720" y="1071546"/>
            <a:chExt cx="5643602" cy="2789471"/>
          </a:xfrm>
        </p:grpSpPr>
        <p:sp>
          <p:nvSpPr>
            <p:cNvPr id="38" name="Прямоугольник 37"/>
            <p:cNvSpPr/>
            <p:nvPr/>
          </p:nvSpPr>
          <p:spPr>
            <a:xfrm>
              <a:off x="285720" y="1071546"/>
              <a:ext cx="5643602" cy="2786082"/>
            </a:xfrm>
            <a:prstGeom prst="rect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9" name="Picture 5" descr="https://im1-tub-ru.yandex.net/i?id=3ff0f0d953027c80a42aa5274ddb71b6&amp;n=33&amp;h=215&amp;w=215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1472" y="1285860"/>
              <a:ext cx="1928826" cy="1928827"/>
            </a:xfrm>
            <a:prstGeom prst="rect">
              <a:avLst/>
            </a:prstGeom>
            <a:noFill/>
          </p:spPr>
        </p:pic>
        <p:sp>
          <p:nvSpPr>
            <p:cNvPr id="40" name="TextBox 39"/>
            <p:cNvSpPr txBox="1"/>
            <p:nvPr/>
          </p:nvSpPr>
          <p:spPr>
            <a:xfrm>
              <a:off x="857224" y="3214686"/>
              <a:ext cx="15716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rPr>
                <a:t>О = А</a:t>
              </a:r>
              <a:endPara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571736" y="1571612"/>
              <a:ext cx="51648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600" dirty="0" smtClean="0">
                  <a:solidFill>
                    <a:srgbClr val="C00000"/>
                  </a:solidFill>
                  <a:latin typeface="Georgia" pitchFamily="18" charset="0"/>
                </a:rPr>
                <a:t>,</a:t>
              </a:r>
              <a:endParaRPr lang="ru-RU" sz="9600" dirty="0">
                <a:solidFill>
                  <a:srgbClr val="C00000"/>
                </a:solidFill>
                <a:latin typeface="Georgia" pitchFamily="18" charset="0"/>
              </a:endParaRPr>
            </a:p>
          </p:txBody>
        </p:sp>
        <p:pic>
          <p:nvPicPr>
            <p:cNvPr id="42" name="Picture 7" descr="http://pre13.deviantart.net/06dc/th/pre/i/2015/175/4/5/pick_me_by_stefanslough-d8yjphv.pn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786050" y="1500174"/>
              <a:ext cx="1884346" cy="1884347"/>
            </a:xfrm>
            <a:prstGeom prst="rect">
              <a:avLst/>
            </a:prstGeom>
            <a:noFill/>
          </p:spPr>
        </p:pic>
        <p:sp>
          <p:nvSpPr>
            <p:cNvPr id="43" name="TextBox 42"/>
            <p:cNvSpPr txBox="1"/>
            <p:nvPr/>
          </p:nvSpPr>
          <p:spPr>
            <a:xfrm>
              <a:off x="4429124" y="1928802"/>
              <a:ext cx="121444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rPr>
                <a:t> </a:t>
              </a:r>
              <a:r>
                <a:rPr lang="ru-RU" sz="60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itchFamily="18" charset="0"/>
                </a:rPr>
                <a:t>ть</a:t>
              </a:r>
              <a:endParaRPr lang="ru-RU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endParaRPr>
            </a:p>
          </p:txBody>
        </p:sp>
      </p:grpSp>
      <p:pic>
        <p:nvPicPr>
          <p:cNvPr id="17" name="Picture 2" descr="D:\Документы\Папа\картинки для прзентаций\C41-12.ep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34" y="214290"/>
            <a:ext cx="1357321" cy="167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2223</TotalTime>
  <Words>884</Words>
  <Application>Microsoft Office PowerPoint</Application>
  <PresentationFormat>Экран (4:3)</PresentationFormat>
  <Paragraphs>525</Paragraphs>
  <Slides>29</Slides>
  <Notes>17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Какое животное самое быстрое?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299</cp:revision>
  <dcterms:created xsi:type="dcterms:W3CDTF">2016-02-06T12:12:27Z</dcterms:created>
  <dcterms:modified xsi:type="dcterms:W3CDTF">2016-04-01T11:25:12Z</dcterms:modified>
</cp:coreProperties>
</file>